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06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25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5003" y="200953"/>
            <a:ext cx="733784" cy="21133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50533" y="1006078"/>
            <a:ext cx="8044815" cy="3654425"/>
          </a:xfrm>
          <a:custGeom>
            <a:avLst/>
            <a:gdLst/>
            <a:ahLst/>
            <a:cxnLst/>
            <a:rect l="l" t="t" r="r" b="b"/>
            <a:pathLst>
              <a:path w="8044815" h="3654425">
                <a:moveTo>
                  <a:pt x="0" y="189313"/>
                </a:moveTo>
                <a:lnTo>
                  <a:pt x="6762" y="138986"/>
                </a:lnTo>
                <a:lnTo>
                  <a:pt x="25846" y="93763"/>
                </a:lnTo>
                <a:lnTo>
                  <a:pt x="55448" y="55448"/>
                </a:lnTo>
                <a:lnTo>
                  <a:pt x="93763" y="25846"/>
                </a:lnTo>
                <a:lnTo>
                  <a:pt x="138986" y="6762"/>
                </a:lnTo>
                <a:lnTo>
                  <a:pt x="189313" y="0"/>
                </a:lnTo>
                <a:lnTo>
                  <a:pt x="7855336" y="0"/>
                </a:lnTo>
                <a:lnTo>
                  <a:pt x="7927783" y="14410"/>
                </a:lnTo>
                <a:lnTo>
                  <a:pt x="7989201" y="55448"/>
                </a:lnTo>
                <a:lnTo>
                  <a:pt x="8030239" y="116866"/>
                </a:lnTo>
                <a:lnTo>
                  <a:pt x="8044649" y="189313"/>
                </a:lnTo>
                <a:lnTo>
                  <a:pt x="8044649" y="3464686"/>
                </a:lnTo>
                <a:lnTo>
                  <a:pt x="8037887" y="3515013"/>
                </a:lnTo>
                <a:lnTo>
                  <a:pt x="8018802" y="3560236"/>
                </a:lnTo>
                <a:lnTo>
                  <a:pt x="7989201" y="3598551"/>
                </a:lnTo>
                <a:lnTo>
                  <a:pt x="7950886" y="3628153"/>
                </a:lnTo>
                <a:lnTo>
                  <a:pt x="7905663" y="3647237"/>
                </a:lnTo>
                <a:lnTo>
                  <a:pt x="7855336" y="3653999"/>
                </a:lnTo>
                <a:lnTo>
                  <a:pt x="189313" y="3653999"/>
                </a:lnTo>
                <a:lnTo>
                  <a:pt x="138986" y="3647237"/>
                </a:lnTo>
                <a:lnTo>
                  <a:pt x="93763" y="3628153"/>
                </a:lnTo>
                <a:lnTo>
                  <a:pt x="55448" y="3598551"/>
                </a:lnTo>
                <a:lnTo>
                  <a:pt x="25846" y="3560236"/>
                </a:lnTo>
                <a:lnTo>
                  <a:pt x="6762" y="3515013"/>
                </a:lnTo>
                <a:lnTo>
                  <a:pt x="0" y="3464686"/>
                </a:lnTo>
                <a:lnTo>
                  <a:pt x="0" y="189313"/>
                </a:lnTo>
                <a:close/>
              </a:path>
            </a:pathLst>
          </a:custGeom>
          <a:ln w="9524">
            <a:solidFill>
              <a:srgbClr val="9639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25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5003" y="200953"/>
            <a:ext cx="733784" cy="21133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50533" y="1006078"/>
            <a:ext cx="8044815" cy="3654425"/>
          </a:xfrm>
          <a:custGeom>
            <a:avLst/>
            <a:gdLst/>
            <a:ahLst/>
            <a:cxnLst/>
            <a:rect l="l" t="t" r="r" b="b"/>
            <a:pathLst>
              <a:path w="8044815" h="3654425">
                <a:moveTo>
                  <a:pt x="0" y="189313"/>
                </a:moveTo>
                <a:lnTo>
                  <a:pt x="6762" y="138986"/>
                </a:lnTo>
                <a:lnTo>
                  <a:pt x="25846" y="93763"/>
                </a:lnTo>
                <a:lnTo>
                  <a:pt x="55448" y="55448"/>
                </a:lnTo>
                <a:lnTo>
                  <a:pt x="93763" y="25846"/>
                </a:lnTo>
                <a:lnTo>
                  <a:pt x="138986" y="6762"/>
                </a:lnTo>
                <a:lnTo>
                  <a:pt x="189313" y="0"/>
                </a:lnTo>
                <a:lnTo>
                  <a:pt x="7855336" y="0"/>
                </a:lnTo>
                <a:lnTo>
                  <a:pt x="7927783" y="14410"/>
                </a:lnTo>
                <a:lnTo>
                  <a:pt x="7989201" y="55448"/>
                </a:lnTo>
                <a:lnTo>
                  <a:pt x="8030239" y="116866"/>
                </a:lnTo>
                <a:lnTo>
                  <a:pt x="8044649" y="189313"/>
                </a:lnTo>
                <a:lnTo>
                  <a:pt x="8044649" y="3464686"/>
                </a:lnTo>
                <a:lnTo>
                  <a:pt x="8037887" y="3515013"/>
                </a:lnTo>
                <a:lnTo>
                  <a:pt x="8018802" y="3560236"/>
                </a:lnTo>
                <a:lnTo>
                  <a:pt x="7989201" y="3598551"/>
                </a:lnTo>
                <a:lnTo>
                  <a:pt x="7950886" y="3628153"/>
                </a:lnTo>
                <a:lnTo>
                  <a:pt x="7905663" y="3647237"/>
                </a:lnTo>
                <a:lnTo>
                  <a:pt x="7855336" y="3653999"/>
                </a:lnTo>
                <a:lnTo>
                  <a:pt x="189313" y="3653999"/>
                </a:lnTo>
                <a:lnTo>
                  <a:pt x="138986" y="3647237"/>
                </a:lnTo>
                <a:lnTo>
                  <a:pt x="93763" y="3628153"/>
                </a:lnTo>
                <a:lnTo>
                  <a:pt x="55448" y="3598551"/>
                </a:lnTo>
                <a:lnTo>
                  <a:pt x="25846" y="3560236"/>
                </a:lnTo>
                <a:lnTo>
                  <a:pt x="6762" y="3515013"/>
                </a:lnTo>
                <a:lnTo>
                  <a:pt x="0" y="3464686"/>
                </a:lnTo>
                <a:lnTo>
                  <a:pt x="0" y="189313"/>
                </a:lnTo>
                <a:close/>
              </a:path>
            </a:pathLst>
          </a:custGeom>
          <a:ln w="9524">
            <a:solidFill>
              <a:srgbClr val="9639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25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5003" y="200953"/>
            <a:ext cx="733784" cy="21133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25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5003" y="200953"/>
            <a:ext cx="733784" cy="211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7998" y="374633"/>
            <a:ext cx="675830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8875" y="2099137"/>
            <a:ext cx="6666230" cy="160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916" y="3240584"/>
            <a:ext cx="3992245" cy="82423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100" b="1" spc="-90" dirty="0">
                <a:solidFill>
                  <a:srgbClr val="F6F6F6"/>
                </a:solidFill>
                <a:latin typeface="Tahoma"/>
                <a:cs typeface="Tahoma"/>
              </a:rPr>
              <a:t>Introduction</a:t>
            </a:r>
            <a:r>
              <a:rPr sz="2100" b="1" spc="-8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100" b="1" spc="-65" dirty="0">
                <a:solidFill>
                  <a:srgbClr val="F6F6F6"/>
                </a:solidFill>
                <a:latin typeface="Tahoma"/>
                <a:cs typeface="Tahoma"/>
              </a:rPr>
              <a:t>to</a:t>
            </a:r>
            <a:r>
              <a:rPr sz="2100" b="1" spc="-7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100" b="1" spc="-25" dirty="0">
                <a:solidFill>
                  <a:srgbClr val="F6F6F6"/>
                </a:solidFill>
                <a:latin typeface="Tahoma"/>
                <a:cs typeface="Tahoma"/>
              </a:rPr>
              <a:t>NLP</a:t>
            </a:r>
            <a:endParaRPr sz="2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700" spc="70" dirty="0">
                <a:solidFill>
                  <a:srgbClr val="F6F6F6"/>
                </a:solidFill>
                <a:latin typeface="Tahoma"/>
                <a:cs typeface="Tahoma"/>
              </a:rPr>
              <a:t>Common</a:t>
            </a:r>
            <a:r>
              <a:rPr sz="1700" spc="-4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spc="55" dirty="0">
                <a:solidFill>
                  <a:srgbClr val="F6F6F6"/>
                </a:solidFill>
                <a:latin typeface="Tahoma"/>
                <a:cs typeface="Tahoma"/>
              </a:rPr>
              <a:t>task</a:t>
            </a:r>
            <a:r>
              <a:rPr sz="1700" spc="-4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6F6F6"/>
                </a:solidFill>
                <a:latin typeface="Tahoma"/>
                <a:cs typeface="Tahoma"/>
              </a:rPr>
              <a:t>in</a:t>
            </a:r>
            <a:r>
              <a:rPr sz="1700" spc="-4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spc="50" dirty="0">
                <a:solidFill>
                  <a:srgbClr val="F6F6F6"/>
                </a:solidFill>
                <a:latin typeface="Tahoma"/>
                <a:cs typeface="Tahoma"/>
              </a:rPr>
              <a:t>a</a:t>
            </a:r>
            <a:r>
              <a:rPr sz="1700" spc="-4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spc="120" dirty="0">
                <a:solidFill>
                  <a:srgbClr val="F6F6F6"/>
                </a:solidFill>
                <a:latin typeface="Tahoma"/>
                <a:cs typeface="Tahoma"/>
              </a:rPr>
              <a:t>NLP</a:t>
            </a:r>
            <a:r>
              <a:rPr sz="1700" spc="-4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F6F6F6"/>
                </a:solidFill>
                <a:latin typeface="Tahoma"/>
                <a:cs typeface="Tahoma"/>
              </a:rPr>
              <a:t>Project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418" y="4604287"/>
            <a:ext cx="1200056" cy="3456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533" y="1006078"/>
            <a:ext cx="8044815" cy="3654425"/>
          </a:xfrm>
          <a:custGeom>
            <a:avLst/>
            <a:gdLst/>
            <a:ahLst/>
            <a:cxnLst/>
            <a:rect l="l" t="t" r="r" b="b"/>
            <a:pathLst>
              <a:path w="8044815" h="3654425">
                <a:moveTo>
                  <a:pt x="0" y="189313"/>
                </a:moveTo>
                <a:lnTo>
                  <a:pt x="6762" y="138986"/>
                </a:lnTo>
                <a:lnTo>
                  <a:pt x="25846" y="93763"/>
                </a:lnTo>
                <a:lnTo>
                  <a:pt x="55448" y="55448"/>
                </a:lnTo>
                <a:lnTo>
                  <a:pt x="93763" y="25846"/>
                </a:lnTo>
                <a:lnTo>
                  <a:pt x="138986" y="6762"/>
                </a:lnTo>
                <a:lnTo>
                  <a:pt x="189313" y="0"/>
                </a:lnTo>
                <a:lnTo>
                  <a:pt x="7855336" y="0"/>
                </a:lnTo>
                <a:lnTo>
                  <a:pt x="7927783" y="14410"/>
                </a:lnTo>
                <a:lnTo>
                  <a:pt x="7989201" y="55448"/>
                </a:lnTo>
                <a:lnTo>
                  <a:pt x="8030239" y="116866"/>
                </a:lnTo>
                <a:lnTo>
                  <a:pt x="8044649" y="189313"/>
                </a:lnTo>
                <a:lnTo>
                  <a:pt x="8044649" y="3464686"/>
                </a:lnTo>
                <a:lnTo>
                  <a:pt x="8037887" y="3515013"/>
                </a:lnTo>
                <a:lnTo>
                  <a:pt x="8018802" y="3560236"/>
                </a:lnTo>
                <a:lnTo>
                  <a:pt x="7989201" y="3598551"/>
                </a:lnTo>
                <a:lnTo>
                  <a:pt x="7950886" y="3628153"/>
                </a:lnTo>
                <a:lnTo>
                  <a:pt x="7905663" y="3647237"/>
                </a:lnTo>
                <a:lnTo>
                  <a:pt x="7855336" y="3653999"/>
                </a:lnTo>
                <a:lnTo>
                  <a:pt x="189313" y="3653999"/>
                </a:lnTo>
                <a:lnTo>
                  <a:pt x="138986" y="3647237"/>
                </a:lnTo>
                <a:lnTo>
                  <a:pt x="93763" y="3628153"/>
                </a:lnTo>
                <a:lnTo>
                  <a:pt x="55448" y="3598551"/>
                </a:lnTo>
                <a:lnTo>
                  <a:pt x="25846" y="3560236"/>
                </a:lnTo>
                <a:lnTo>
                  <a:pt x="6762" y="3515013"/>
                </a:lnTo>
                <a:lnTo>
                  <a:pt x="0" y="3464686"/>
                </a:lnTo>
                <a:lnTo>
                  <a:pt x="0" y="189313"/>
                </a:lnTo>
                <a:close/>
              </a:path>
            </a:pathLst>
          </a:custGeom>
          <a:ln w="9524">
            <a:solidFill>
              <a:srgbClr val="9639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Techniques</a:t>
            </a:r>
            <a:r>
              <a:rPr spc="-160" dirty="0"/>
              <a:t> </a:t>
            </a:r>
            <a:r>
              <a:rPr spc="-85" dirty="0"/>
              <a:t>in</a:t>
            </a:r>
            <a:r>
              <a:rPr spc="-160" dirty="0"/>
              <a:t> </a:t>
            </a:r>
            <a:r>
              <a:rPr spc="-25" dirty="0"/>
              <a:t>NLP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17600" y="1986805"/>
            <a:ext cx="334835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solidFill>
                  <a:srgbClr val="F6F6F6"/>
                </a:solidFill>
                <a:latin typeface="Tahoma"/>
                <a:cs typeface="Tahoma"/>
              </a:rPr>
              <a:t>Common</a:t>
            </a:r>
            <a:r>
              <a:rPr sz="1500" b="1" spc="-5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500" b="1" spc="-25" dirty="0">
                <a:solidFill>
                  <a:srgbClr val="F6F6F6"/>
                </a:solidFill>
                <a:latin typeface="Tahoma"/>
                <a:cs typeface="Tahoma"/>
              </a:rPr>
              <a:t>Preprocessing</a:t>
            </a:r>
            <a:r>
              <a:rPr sz="1500" b="1" spc="-5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6F6F6"/>
                </a:solidFill>
                <a:latin typeface="Tahoma"/>
                <a:cs typeface="Tahoma"/>
              </a:rPr>
              <a:t>Techniques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0306" y="2900459"/>
            <a:ext cx="27882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6F6F6"/>
                </a:solidFill>
                <a:latin typeface="Tahoma"/>
                <a:cs typeface="Tahoma"/>
              </a:rPr>
              <a:t>Advanced</a:t>
            </a:r>
            <a:r>
              <a:rPr sz="2000" b="1" spc="-7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F6F6F6"/>
                </a:solidFill>
                <a:latin typeface="Tahoma"/>
                <a:cs typeface="Tahoma"/>
              </a:rPr>
              <a:t>Techniques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28887" y="1880611"/>
            <a:ext cx="941069" cy="1670050"/>
            <a:chOff x="2028887" y="1880611"/>
            <a:chExt cx="941069" cy="16700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8887" y="2609437"/>
              <a:ext cx="940874" cy="940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4812" y="1880611"/>
              <a:ext cx="489004" cy="489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000" y="1519025"/>
            <a:ext cx="6059999" cy="2766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51149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3000" spc="-340" dirty="0"/>
              <a:t>1.</a:t>
            </a:r>
            <a:r>
              <a:rPr sz="3000" dirty="0"/>
              <a:t>	</a:t>
            </a:r>
            <a:r>
              <a:rPr sz="3000" spc="-100" dirty="0"/>
              <a:t>Name</a:t>
            </a:r>
            <a:r>
              <a:rPr sz="3000" spc="-170" dirty="0"/>
              <a:t> </a:t>
            </a:r>
            <a:r>
              <a:rPr sz="3000" spc="-65" dirty="0"/>
              <a:t>Entity</a:t>
            </a:r>
            <a:r>
              <a:rPr sz="3000" spc="-170" dirty="0"/>
              <a:t> </a:t>
            </a:r>
            <a:r>
              <a:rPr sz="3000" spc="-30" dirty="0"/>
              <a:t>Recognition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533" y="1006078"/>
            <a:ext cx="8044815" cy="3654425"/>
          </a:xfrm>
          <a:custGeom>
            <a:avLst/>
            <a:gdLst/>
            <a:ahLst/>
            <a:cxnLst/>
            <a:rect l="l" t="t" r="r" b="b"/>
            <a:pathLst>
              <a:path w="8044815" h="3654425">
                <a:moveTo>
                  <a:pt x="0" y="189313"/>
                </a:moveTo>
                <a:lnTo>
                  <a:pt x="6762" y="138986"/>
                </a:lnTo>
                <a:lnTo>
                  <a:pt x="25846" y="93763"/>
                </a:lnTo>
                <a:lnTo>
                  <a:pt x="55448" y="55448"/>
                </a:lnTo>
                <a:lnTo>
                  <a:pt x="93763" y="25846"/>
                </a:lnTo>
                <a:lnTo>
                  <a:pt x="138986" y="6762"/>
                </a:lnTo>
                <a:lnTo>
                  <a:pt x="189313" y="0"/>
                </a:lnTo>
                <a:lnTo>
                  <a:pt x="7855336" y="0"/>
                </a:lnTo>
                <a:lnTo>
                  <a:pt x="7927783" y="14410"/>
                </a:lnTo>
                <a:lnTo>
                  <a:pt x="7989201" y="55448"/>
                </a:lnTo>
                <a:lnTo>
                  <a:pt x="8030239" y="116866"/>
                </a:lnTo>
                <a:lnTo>
                  <a:pt x="8044649" y="189313"/>
                </a:lnTo>
                <a:lnTo>
                  <a:pt x="8044649" y="3464686"/>
                </a:lnTo>
                <a:lnTo>
                  <a:pt x="8037887" y="3515013"/>
                </a:lnTo>
                <a:lnTo>
                  <a:pt x="8018802" y="3560236"/>
                </a:lnTo>
                <a:lnTo>
                  <a:pt x="7989201" y="3598551"/>
                </a:lnTo>
                <a:lnTo>
                  <a:pt x="7950886" y="3628153"/>
                </a:lnTo>
                <a:lnTo>
                  <a:pt x="7905663" y="3647237"/>
                </a:lnTo>
                <a:lnTo>
                  <a:pt x="7855336" y="3653999"/>
                </a:lnTo>
                <a:lnTo>
                  <a:pt x="189313" y="3653999"/>
                </a:lnTo>
                <a:lnTo>
                  <a:pt x="138986" y="3647237"/>
                </a:lnTo>
                <a:lnTo>
                  <a:pt x="93763" y="3628153"/>
                </a:lnTo>
                <a:lnTo>
                  <a:pt x="55448" y="3598551"/>
                </a:lnTo>
                <a:lnTo>
                  <a:pt x="25846" y="3560236"/>
                </a:lnTo>
                <a:lnTo>
                  <a:pt x="6762" y="3515013"/>
                </a:lnTo>
                <a:lnTo>
                  <a:pt x="0" y="3464686"/>
                </a:lnTo>
                <a:lnTo>
                  <a:pt x="0" y="189313"/>
                </a:lnTo>
                <a:close/>
              </a:path>
            </a:pathLst>
          </a:custGeom>
          <a:ln w="9524">
            <a:solidFill>
              <a:srgbClr val="9639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z="3000" spc="-55" dirty="0"/>
              <a:t>2.</a:t>
            </a:r>
            <a:r>
              <a:rPr sz="3000" spc="-265" dirty="0"/>
              <a:t> </a:t>
            </a:r>
            <a:r>
              <a:rPr sz="3000" spc="-100" dirty="0"/>
              <a:t>Word</a:t>
            </a:r>
            <a:r>
              <a:rPr sz="3000" spc="-160" dirty="0"/>
              <a:t> </a:t>
            </a:r>
            <a:r>
              <a:rPr sz="3000" spc="-10" dirty="0"/>
              <a:t>Embeddings</a:t>
            </a:r>
            <a:endParaRPr sz="30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10237" y="1178462"/>
          <a:ext cx="3538216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10237" y="1744912"/>
          <a:ext cx="3538216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10237" y="2311362"/>
          <a:ext cx="3538216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10237" y="2877812"/>
          <a:ext cx="3538216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930349" y="1233387"/>
            <a:ext cx="55626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 algn="ctr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00B050"/>
                </a:solidFill>
                <a:latin typeface="Tahoma"/>
                <a:cs typeface="Tahoma"/>
              </a:rPr>
              <a:t>Cat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solidFill>
                  <a:srgbClr val="9639B1"/>
                </a:solidFill>
                <a:latin typeface="Tahoma"/>
                <a:cs typeface="Tahoma"/>
              </a:rPr>
              <a:t>Kitten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2899" y="2371288"/>
            <a:ext cx="3765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EE3124"/>
                </a:solidFill>
                <a:latin typeface="Tahoma"/>
                <a:cs typeface="Tahoma"/>
              </a:rPr>
              <a:t>Dog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2324" y="2962337"/>
            <a:ext cx="577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E69137"/>
                </a:solidFill>
                <a:latin typeface="Tahoma"/>
                <a:cs typeface="Tahoma"/>
              </a:rPr>
              <a:t>Puppy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06062" y="1542662"/>
            <a:ext cx="2823210" cy="2108200"/>
            <a:chOff x="5506062" y="1542662"/>
            <a:chExt cx="2823210" cy="2108200"/>
          </a:xfrm>
        </p:grpSpPr>
        <p:sp>
          <p:nvSpPr>
            <p:cNvPr id="12" name="object 12"/>
            <p:cNvSpPr/>
            <p:nvPr/>
          </p:nvSpPr>
          <p:spPr>
            <a:xfrm>
              <a:off x="5510824" y="1547425"/>
              <a:ext cx="2813685" cy="2098675"/>
            </a:xfrm>
            <a:custGeom>
              <a:avLst/>
              <a:gdLst/>
              <a:ahLst/>
              <a:cxnLst/>
              <a:rect l="l" t="t" r="r" b="b"/>
              <a:pathLst>
                <a:path w="2813684" h="2098675">
                  <a:moveTo>
                    <a:pt x="2463642" y="2098499"/>
                  </a:moveTo>
                  <a:lnTo>
                    <a:pt x="349756" y="2098499"/>
                  </a:lnTo>
                  <a:lnTo>
                    <a:pt x="302297" y="2095307"/>
                  </a:lnTo>
                  <a:lnTo>
                    <a:pt x="256777" y="2086006"/>
                  </a:lnTo>
                  <a:lnTo>
                    <a:pt x="213615" y="2071014"/>
                  </a:lnTo>
                  <a:lnTo>
                    <a:pt x="173227" y="2050747"/>
                  </a:lnTo>
                  <a:lnTo>
                    <a:pt x="136030" y="2025623"/>
                  </a:lnTo>
                  <a:lnTo>
                    <a:pt x="102441" y="1996058"/>
                  </a:lnTo>
                  <a:lnTo>
                    <a:pt x="72876" y="1962469"/>
                  </a:lnTo>
                  <a:lnTo>
                    <a:pt x="47752" y="1925272"/>
                  </a:lnTo>
                  <a:lnTo>
                    <a:pt x="27485" y="1884884"/>
                  </a:lnTo>
                  <a:lnTo>
                    <a:pt x="12493" y="1841722"/>
                  </a:lnTo>
                  <a:lnTo>
                    <a:pt x="3192" y="1796202"/>
                  </a:lnTo>
                  <a:lnTo>
                    <a:pt x="0" y="1748742"/>
                  </a:lnTo>
                  <a:lnTo>
                    <a:pt x="0" y="349756"/>
                  </a:lnTo>
                  <a:lnTo>
                    <a:pt x="3092" y="303783"/>
                  </a:lnTo>
                  <a:lnTo>
                    <a:pt x="3192" y="302297"/>
                  </a:lnTo>
                  <a:lnTo>
                    <a:pt x="12493" y="256777"/>
                  </a:lnTo>
                  <a:lnTo>
                    <a:pt x="27485" y="213615"/>
                  </a:lnTo>
                  <a:lnTo>
                    <a:pt x="47752" y="173227"/>
                  </a:lnTo>
                  <a:lnTo>
                    <a:pt x="72876" y="136030"/>
                  </a:lnTo>
                  <a:lnTo>
                    <a:pt x="102441" y="102441"/>
                  </a:lnTo>
                  <a:lnTo>
                    <a:pt x="136030" y="72876"/>
                  </a:lnTo>
                  <a:lnTo>
                    <a:pt x="173227" y="47752"/>
                  </a:lnTo>
                  <a:lnTo>
                    <a:pt x="213615" y="27485"/>
                  </a:lnTo>
                  <a:lnTo>
                    <a:pt x="256777" y="12493"/>
                  </a:lnTo>
                  <a:lnTo>
                    <a:pt x="302297" y="3192"/>
                  </a:lnTo>
                  <a:lnTo>
                    <a:pt x="349756" y="0"/>
                  </a:lnTo>
                  <a:lnTo>
                    <a:pt x="2463642" y="0"/>
                  </a:lnTo>
                  <a:lnTo>
                    <a:pt x="2509616" y="3033"/>
                  </a:lnTo>
                  <a:lnTo>
                    <a:pt x="2554413" y="11982"/>
                  </a:lnTo>
                  <a:lnTo>
                    <a:pt x="2597489" y="26623"/>
                  </a:lnTo>
                  <a:lnTo>
                    <a:pt x="2638301" y="46730"/>
                  </a:lnTo>
                  <a:lnTo>
                    <a:pt x="2676305" y="72078"/>
                  </a:lnTo>
                  <a:lnTo>
                    <a:pt x="2710958" y="102441"/>
                  </a:lnTo>
                  <a:lnTo>
                    <a:pt x="2741321" y="137094"/>
                  </a:lnTo>
                  <a:lnTo>
                    <a:pt x="2766669" y="175098"/>
                  </a:lnTo>
                  <a:lnTo>
                    <a:pt x="2786776" y="215910"/>
                  </a:lnTo>
                  <a:lnTo>
                    <a:pt x="2801417" y="258986"/>
                  </a:lnTo>
                  <a:lnTo>
                    <a:pt x="2810366" y="303783"/>
                  </a:lnTo>
                  <a:lnTo>
                    <a:pt x="2813399" y="349756"/>
                  </a:lnTo>
                  <a:lnTo>
                    <a:pt x="2813399" y="1748742"/>
                  </a:lnTo>
                  <a:lnTo>
                    <a:pt x="2810207" y="1796202"/>
                  </a:lnTo>
                  <a:lnTo>
                    <a:pt x="2800906" y="1841722"/>
                  </a:lnTo>
                  <a:lnTo>
                    <a:pt x="2785914" y="1884884"/>
                  </a:lnTo>
                  <a:lnTo>
                    <a:pt x="2765647" y="1925272"/>
                  </a:lnTo>
                  <a:lnTo>
                    <a:pt x="2740523" y="1962469"/>
                  </a:lnTo>
                  <a:lnTo>
                    <a:pt x="2710958" y="1996058"/>
                  </a:lnTo>
                  <a:lnTo>
                    <a:pt x="2677369" y="2025623"/>
                  </a:lnTo>
                  <a:lnTo>
                    <a:pt x="2640172" y="2050747"/>
                  </a:lnTo>
                  <a:lnTo>
                    <a:pt x="2599784" y="2071014"/>
                  </a:lnTo>
                  <a:lnTo>
                    <a:pt x="2556622" y="2086006"/>
                  </a:lnTo>
                  <a:lnTo>
                    <a:pt x="2511102" y="2095307"/>
                  </a:lnTo>
                  <a:lnTo>
                    <a:pt x="2463642" y="2098499"/>
                  </a:lnTo>
                  <a:close/>
                </a:path>
              </a:pathLst>
            </a:custGeom>
            <a:solidFill>
              <a:srgbClr val="DA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10824" y="1547425"/>
              <a:ext cx="2813685" cy="2098675"/>
            </a:xfrm>
            <a:custGeom>
              <a:avLst/>
              <a:gdLst/>
              <a:ahLst/>
              <a:cxnLst/>
              <a:rect l="l" t="t" r="r" b="b"/>
              <a:pathLst>
                <a:path w="2813684" h="2098675">
                  <a:moveTo>
                    <a:pt x="0" y="349756"/>
                  </a:moveTo>
                  <a:lnTo>
                    <a:pt x="3192" y="302297"/>
                  </a:lnTo>
                  <a:lnTo>
                    <a:pt x="12493" y="256777"/>
                  </a:lnTo>
                  <a:lnTo>
                    <a:pt x="27485" y="213615"/>
                  </a:lnTo>
                  <a:lnTo>
                    <a:pt x="47752" y="173227"/>
                  </a:lnTo>
                  <a:lnTo>
                    <a:pt x="72876" y="136030"/>
                  </a:lnTo>
                  <a:lnTo>
                    <a:pt x="102441" y="102441"/>
                  </a:lnTo>
                  <a:lnTo>
                    <a:pt x="136030" y="72876"/>
                  </a:lnTo>
                  <a:lnTo>
                    <a:pt x="173227" y="47752"/>
                  </a:lnTo>
                  <a:lnTo>
                    <a:pt x="213615" y="27485"/>
                  </a:lnTo>
                  <a:lnTo>
                    <a:pt x="256777" y="12493"/>
                  </a:lnTo>
                  <a:lnTo>
                    <a:pt x="302297" y="3192"/>
                  </a:lnTo>
                  <a:lnTo>
                    <a:pt x="349756" y="0"/>
                  </a:lnTo>
                  <a:lnTo>
                    <a:pt x="2463642" y="0"/>
                  </a:lnTo>
                  <a:lnTo>
                    <a:pt x="2509616" y="3033"/>
                  </a:lnTo>
                  <a:lnTo>
                    <a:pt x="2554413" y="11982"/>
                  </a:lnTo>
                  <a:lnTo>
                    <a:pt x="2597489" y="26623"/>
                  </a:lnTo>
                  <a:lnTo>
                    <a:pt x="2638301" y="46730"/>
                  </a:lnTo>
                  <a:lnTo>
                    <a:pt x="2676305" y="72078"/>
                  </a:lnTo>
                  <a:lnTo>
                    <a:pt x="2710958" y="102441"/>
                  </a:lnTo>
                  <a:lnTo>
                    <a:pt x="2741321" y="137094"/>
                  </a:lnTo>
                  <a:lnTo>
                    <a:pt x="2766669" y="175098"/>
                  </a:lnTo>
                  <a:lnTo>
                    <a:pt x="2786776" y="215910"/>
                  </a:lnTo>
                  <a:lnTo>
                    <a:pt x="2801417" y="258986"/>
                  </a:lnTo>
                  <a:lnTo>
                    <a:pt x="2810366" y="303783"/>
                  </a:lnTo>
                  <a:lnTo>
                    <a:pt x="2813399" y="349756"/>
                  </a:lnTo>
                  <a:lnTo>
                    <a:pt x="2813399" y="1748742"/>
                  </a:lnTo>
                  <a:lnTo>
                    <a:pt x="2810207" y="1796202"/>
                  </a:lnTo>
                  <a:lnTo>
                    <a:pt x="2800906" y="1841722"/>
                  </a:lnTo>
                  <a:lnTo>
                    <a:pt x="2785914" y="1884884"/>
                  </a:lnTo>
                  <a:lnTo>
                    <a:pt x="2765647" y="1925272"/>
                  </a:lnTo>
                  <a:lnTo>
                    <a:pt x="2740523" y="1962469"/>
                  </a:lnTo>
                  <a:lnTo>
                    <a:pt x="2710958" y="1996058"/>
                  </a:lnTo>
                  <a:lnTo>
                    <a:pt x="2677369" y="2025623"/>
                  </a:lnTo>
                  <a:lnTo>
                    <a:pt x="2640172" y="2050747"/>
                  </a:lnTo>
                  <a:lnTo>
                    <a:pt x="2599784" y="2071014"/>
                  </a:lnTo>
                  <a:lnTo>
                    <a:pt x="2556622" y="2086006"/>
                  </a:lnTo>
                  <a:lnTo>
                    <a:pt x="2511102" y="2095307"/>
                  </a:lnTo>
                  <a:lnTo>
                    <a:pt x="2463642" y="2098499"/>
                  </a:lnTo>
                  <a:lnTo>
                    <a:pt x="349756" y="2098499"/>
                  </a:lnTo>
                  <a:lnTo>
                    <a:pt x="302297" y="2095307"/>
                  </a:lnTo>
                  <a:lnTo>
                    <a:pt x="256777" y="2086006"/>
                  </a:lnTo>
                  <a:lnTo>
                    <a:pt x="213615" y="2071014"/>
                  </a:lnTo>
                  <a:lnTo>
                    <a:pt x="173227" y="2050747"/>
                  </a:lnTo>
                  <a:lnTo>
                    <a:pt x="136030" y="2025623"/>
                  </a:lnTo>
                  <a:lnTo>
                    <a:pt x="102441" y="1996058"/>
                  </a:lnTo>
                  <a:lnTo>
                    <a:pt x="72876" y="1962469"/>
                  </a:lnTo>
                  <a:lnTo>
                    <a:pt x="47752" y="1925272"/>
                  </a:lnTo>
                  <a:lnTo>
                    <a:pt x="27485" y="1884884"/>
                  </a:lnTo>
                  <a:lnTo>
                    <a:pt x="12493" y="1841722"/>
                  </a:lnTo>
                  <a:lnTo>
                    <a:pt x="3192" y="1796202"/>
                  </a:lnTo>
                  <a:lnTo>
                    <a:pt x="0" y="1748742"/>
                  </a:lnTo>
                  <a:lnTo>
                    <a:pt x="0" y="349756"/>
                  </a:lnTo>
                  <a:close/>
                </a:path>
              </a:pathLst>
            </a:custGeom>
            <a:ln w="9524">
              <a:solidFill>
                <a:srgbClr val="272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85047" y="3435460"/>
              <a:ext cx="2349500" cy="5080"/>
            </a:xfrm>
            <a:custGeom>
              <a:avLst/>
              <a:gdLst/>
              <a:ahLst/>
              <a:cxnLst/>
              <a:rect l="l" t="t" r="r" b="b"/>
              <a:pathLst>
                <a:path w="2349500" h="5079">
                  <a:moveTo>
                    <a:pt x="0" y="5032"/>
                  </a:moveTo>
                  <a:lnTo>
                    <a:pt x="2349451" y="0"/>
                  </a:lnTo>
                </a:path>
              </a:pathLst>
            </a:custGeom>
            <a:ln w="28574">
              <a:solidFill>
                <a:srgbClr val="272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0109" y="3373974"/>
              <a:ext cx="158352" cy="1229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70534" y="1964341"/>
              <a:ext cx="14604" cy="1476375"/>
            </a:xfrm>
            <a:custGeom>
              <a:avLst/>
              <a:gdLst/>
              <a:ahLst/>
              <a:cxnLst/>
              <a:rect l="l" t="t" r="r" b="b"/>
              <a:pathLst>
                <a:path w="14604" h="1476375">
                  <a:moveTo>
                    <a:pt x="14514" y="1476158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272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9051" y="1820384"/>
              <a:ext cx="122966" cy="1587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3358" y="2164305"/>
              <a:ext cx="84824" cy="797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9327" y="2727109"/>
              <a:ext cx="84824" cy="797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1665" y="2923522"/>
              <a:ext cx="84824" cy="797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7042" y="3238435"/>
              <a:ext cx="84824" cy="7972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741749" y="2996609"/>
            <a:ext cx="326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E3124"/>
                </a:solidFill>
                <a:latin typeface="Tahoma"/>
                <a:cs typeface="Tahoma"/>
              </a:rPr>
              <a:t>Dog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2227" y="2223633"/>
            <a:ext cx="504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261C1"/>
                </a:solidFill>
                <a:latin typeface="Tahoma"/>
                <a:cs typeface="Tahoma"/>
              </a:rPr>
              <a:t>House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4964" y="3309472"/>
            <a:ext cx="7493000" cy="989965"/>
            <a:chOff x="844964" y="3309472"/>
            <a:chExt cx="7493000" cy="989965"/>
          </a:xfrm>
        </p:grpSpPr>
        <p:sp>
          <p:nvSpPr>
            <p:cNvPr id="26" name="object 26"/>
            <p:cNvSpPr/>
            <p:nvPr/>
          </p:nvSpPr>
          <p:spPr>
            <a:xfrm>
              <a:off x="865459" y="3987192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29">
                  <a:moveTo>
                    <a:pt x="0" y="25250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9726" y="39439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9726" y="39439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02134" y="3987192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29">
                  <a:moveTo>
                    <a:pt x="0" y="25250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86401" y="39439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86401" y="39439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5459" y="3975749"/>
              <a:ext cx="749935" cy="323850"/>
            </a:xfrm>
            <a:custGeom>
              <a:avLst/>
              <a:gdLst/>
              <a:ahLst/>
              <a:cxnLst/>
              <a:rect l="l" t="t" r="r" b="b"/>
              <a:pathLst>
                <a:path w="749935" h="323850">
                  <a:moveTo>
                    <a:pt x="0" y="267167"/>
                  </a:moveTo>
                  <a:lnTo>
                    <a:pt x="638335" y="263947"/>
                  </a:lnTo>
                </a:path>
                <a:path w="749935" h="323850">
                  <a:moveTo>
                    <a:pt x="299079" y="271191"/>
                  </a:moveTo>
                  <a:lnTo>
                    <a:pt x="299079" y="323581"/>
                  </a:lnTo>
                </a:path>
                <a:path w="749935" h="323850">
                  <a:moveTo>
                    <a:pt x="749568" y="260249"/>
                  </a:moveTo>
                  <a:lnTo>
                    <a:pt x="749568" y="0"/>
                  </a:lnTo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9294" y="3932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9294" y="3932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42552" y="3975749"/>
              <a:ext cx="0" cy="260350"/>
            </a:xfrm>
            <a:custGeom>
              <a:avLst/>
              <a:gdLst/>
              <a:ahLst/>
              <a:cxnLst/>
              <a:rect l="l" t="t" r="r" b="b"/>
              <a:pathLst>
                <a:path h="260350">
                  <a:moveTo>
                    <a:pt x="0" y="260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26819" y="3932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26819" y="3932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15027" y="3980392"/>
              <a:ext cx="3911600" cy="316865"/>
            </a:xfrm>
            <a:custGeom>
              <a:avLst/>
              <a:gdLst/>
              <a:ahLst/>
              <a:cxnLst/>
              <a:rect l="l" t="t" r="r" b="b"/>
              <a:pathLst>
                <a:path w="3911600" h="316864">
                  <a:moveTo>
                    <a:pt x="0" y="258907"/>
                  </a:moveTo>
                  <a:lnTo>
                    <a:pt x="3536727" y="255607"/>
                  </a:lnTo>
                </a:path>
                <a:path w="3911600" h="316864">
                  <a:moveTo>
                    <a:pt x="1657063" y="263032"/>
                  </a:moveTo>
                  <a:lnTo>
                    <a:pt x="1657063" y="316732"/>
                  </a:lnTo>
                </a:path>
                <a:path w="3911600" h="316864">
                  <a:moveTo>
                    <a:pt x="3911408" y="252505"/>
                  </a:moveTo>
                  <a:lnTo>
                    <a:pt x="3911408" y="0"/>
                  </a:lnTo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10703" y="3937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10703" y="3937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17012" y="3980392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29">
                  <a:moveTo>
                    <a:pt x="0" y="25250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01280" y="3937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01280" y="3937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26436" y="4232897"/>
              <a:ext cx="2798445" cy="59690"/>
            </a:xfrm>
            <a:custGeom>
              <a:avLst/>
              <a:gdLst/>
              <a:ahLst/>
              <a:cxnLst/>
              <a:rect l="l" t="t" r="r" b="b"/>
              <a:pathLst>
                <a:path w="2798445" h="59689">
                  <a:moveTo>
                    <a:pt x="0" y="3219"/>
                  </a:moveTo>
                  <a:lnTo>
                    <a:pt x="2797856" y="0"/>
                  </a:lnTo>
                </a:path>
                <a:path w="2798445" h="59689">
                  <a:moveTo>
                    <a:pt x="1310880" y="7243"/>
                  </a:moveTo>
                  <a:lnTo>
                    <a:pt x="1310880" y="59633"/>
                  </a:lnTo>
                </a:path>
              </a:pathLst>
            </a:custGeom>
            <a:ln w="952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7066" y="3309472"/>
              <a:ext cx="84824" cy="7972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933125" y="4367270"/>
            <a:ext cx="3568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6F6F6"/>
                </a:solidFill>
                <a:latin typeface="Tahoma"/>
                <a:cs typeface="Tahoma"/>
              </a:rPr>
              <a:t>Word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75900" y="4367270"/>
            <a:ext cx="10915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F6F6F6"/>
                </a:solidFill>
                <a:latin typeface="Tahoma"/>
                <a:cs typeface="Tahoma"/>
              </a:rPr>
              <a:t>Word </a:t>
            </a:r>
            <a:r>
              <a:rPr sz="1000" b="1" spc="-10" dirty="0">
                <a:solidFill>
                  <a:srgbClr val="F6F6F6"/>
                </a:solidFill>
                <a:latin typeface="Tahoma"/>
                <a:cs typeface="Tahoma"/>
              </a:rPr>
              <a:t>Embedding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41749" y="4409195"/>
            <a:ext cx="2409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6F6F6"/>
                </a:solidFill>
                <a:latin typeface="Tahoma"/>
                <a:cs typeface="Tahoma"/>
              </a:rPr>
              <a:t>Visualization</a:t>
            </a:r>
            <a:r>
              <a:rPr sz="1000" b="1" spc="-4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b="1" spc="-10" dirty="0">
                <a:solidFill>
                  <a:srgbClr val="F6F6F6"/>
                </a:solidFill>
                <a:latin typeface="Tahoma"/>
                <a:cs typeface="Tahoma"/>
              </a:rPr>
              <a:t>of</a:t>
            </a:r>
            <a:r>
              <a:rPr sz="1000" b="1" spc="-4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b="1" spc="-35" dirty="0">
                <a:solidFill>
                  <a:srgbClr val="F6F6F6"/>
                </a:solidFill>
                <a:latin typeface="Tahoma"/>
                <a:cs typeface="Tahoma"/>
              </a:rPr>
              <a:t>word</a:t>
            </a:r>
            <a:r>
              <a:rPr sz="1000" b="1" spc="-4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b="1" spc="-25" dirty="0">
                <a:solidFill>
                  <a:srgbClr val="F6F6F6"/>
                </a:solidFill>
                <a:latin typeface="Tahoma"/>
                <a:cs typeface="Tahoma"/>
              </a:rPr>
              <a:t>embedding</a:t>
            </a:r>
            <a:r>
              <a:rPr sz="1000" b="1" spc="-4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b="1" spc="-30" dirty="0">
                <a:solidFill>
                  <a:srgbClr val="F6F6F6"/>
                </a:solidFill>
                <a:latin typeface="Tahoma"/>
                <a:cs typeface="Tahoma"/>
              </a:rPr>
              <a:t>in</a:t>
            </a:r>
            <a:r>
              <a:rPr sz="1000" b="1" spc="-4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b="1" spc="-25" dirty="0">
                <a:solidFill>
                  <a:srgbClr val="F6F6F6"/>
                </a:solidFill>
                <a:latin typeface="Tahoma"/>
                <a:cs typeface="Tahoma"/>
              </a:rPr>
              <a:t>2D</a:t>
            </a:r>
            <a:endParaRPr sz="1000">
              <a:latin typeface="Tahoma"/>
              <a:cs typeface="Tahoma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610237" y="3444262"/>
          <a:ext cx="3538216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0.8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862324" y="3495738"/>
            <a:ext cx="583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2261C1"/>
                </a:solidFill>
                <a:latin typeface="Tahoma"/>
                <a:cs typeface="Tahoma"/>
              </a:rPr>
              <a:t>House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14851" y="2987291"/>
            <a:ext cx="724535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3840">
              <a:lnSpc>
                <a:spcPct val="113399"/>
              </a:lnSpc>
              <a:spcBef>
                <a:spcPts val="100"/>
              </a:spcBef>
            </a:pPr>
            <a:r>
              <a:rPr sz="1200" b="1" spc="-30" dirty="0">
                <a:solidFill>
                  <a:srgbClr val="9639B1"/>
                </a:solidFill>
                <a:latin typeface="Tahoma"/>
                <a:cs typeface="Tahoma"/>
              </a:rPr>
              <a:t>Kitten </a:t>
            </a:r>
            <a:r>
              <a:rPr sz="1200" b="1" spc="-10" dirty="0">
                <a:solidFill>
                  <a:srgbClr val="E69137"/>
                </a:solidFill>
                <a:latin typeface="Tahoma"/>
                <a:cs typeface="Tahoma"/>
              </a:rPr>
              <a:t>Puppy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0" dirty="0"/>
              <a:t>Natural</a:t>
            </a:r>
            <a:r>
              <a:rPr sz="3000" spc="-160" dirty="0"/>
              <a:t> </a:t>
            </a:r>
            <a:r>
              <a:rPr sz="3000" spc="-45" dirty="0"/>
              <a:t>Language</a:t>
            </a:r>
            <a:r>
              <a:rPr sz="3000" spc="-160" dirty="0"/>
              <a:t> </a:t>
            </a:r>
            <a:r>
              <a:rPr sz="3000" spc="-10" dirty="0"/>
              <a:t>Processing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796519" y="1582344"/>
            <a:ext cx="3505200" cy="618490"/>
            <a:chOff x="2796519" y="1582344"/>
            <a:chExt cx="3505200" cy="618490"/>
          </a:xfrm>
        </p:grpSpPr>
        <p:sp>
          <p:nvSpPr>
            <p:cNvPr id="4" name="object 4"/>
            <p:cNvSpPr/>
            <p:nvPr/>
          </p:nvSpPr>
          <p:spPr>
            <a:xfrm>
              <a:off x="2801281" y="1587107"/>
              <a:ext cx="3495675" cy="608965"/>
            </a:xfrm>
            <a:custGeom>
              <a:avLst/>
              <a:gdLst/>
              <a:ahLst/>
              <a:cxnLst/>
              <a:rect l="l" t="t" r="r" b="b"/>
              <a:pathLst>
                <a:path w="3495675" h="608964">
                  <a:moveTo>
                    <a:pt x="3394148" y="608699"/>
                  </a:moveTo>
                  <a:lnTo>
                    <a:pt x="101451" y="608699"/>
                  </a:lnTo>
                  <a:lnTo>
                    <a:pt x="61962" y="600727"/>
                  </a:lnTo>
                  <a:lnTo>
                    <a:pt x="29714" y="578985"/>
                  </a:lnTo>
                  <a:lnTo>
                    <a:pt x="7972" y="546737"/>
                  </a:lnTo>
                  <a:lnTo>
                    <a:pt x="0" y="507247"/>
                  </a:lnTo>
                  <a:lnTo>
                    <a:pt x="0" y="101452"/>
                  </a:lnTo>
                  <a:lnTo>
                    <a:pt x="7972" y="61962"/>
                  </a:lnTo>
                  <a:lnTo>
                    <a:pt x="29714" y="29714"/>
                  </a:lnTo>
                  <a:lnTo>
                    <a:pt x="61962" y="7972"/>
                  </a:lnTo>
                  <a:lnTo>
                    <a:pt x="101451" y="0"/>
                  </a:lnTo>
                  <a:lnTo>
                    <a:pt x="3394148" y="0"/>
                  </a:lnTo>
                  <a:lnTo>
                    <a:pt x="3432972" y="7722"/>
                  </a:lnTo>
                  <a:lnTo>
                    <a:pt x="3465885" y="29714"/>
                  </a:lnTo>
                  <a:lnTo>
                    <a:pt x="3487877" y="62627"/>
                  </a:lnTo>
                  <a:lnTo>
                    <a:pt x="3495600" y="101452"/>
                  </a:lnTo>
                  <a:lnTo>
                    <a:pt x="3495600" y="507247"/>
                  </a:lnTo>
                  <a:lnTo>
                    <a:pt x="3487627" y="546737"/>
                  </a:lnTo>
                  <a:lnTo>
                    <a:pt x="3465885" y="578985"/>
                  </a:lnTo>
                  <a:lnTo>
                    <a:pt x="3433637" y="600727"/>
                  </a:lnTo>
                  <a:lnTo>
                    <a:pt x="3394148" y="608699"/>
                  </a:lnTo>
                  <a:close/>
                </a:path>
              </a:pathLst>
            </a:custGeom>
            <a:solidFill>
              <a:srgbClr val="226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1281" y="1587107"/>
              <a:ext cx="3495675" cy="608965"/>
            </a:xfrm>
            <a:custGeom>
              <a:avLst/>
              <a:gdLst/>
              <a:ahLst/>
              <a:cxnLst/>
              <a:rect l="l" t="t" r="r" b="b"/>
              <a:pathLst>
                <a:path w="3495675" h="608964">
                  <a:moveTo>
                    <a:pt x="0" y="101452"/>
                  </a:moveTo>
                  <a:lnTo>
                    <a:pt x="7972" y="61962"/>
                  </a:lnTo>
                  <a:lnTo>
                    <a:pt x="29714" y="29714"/>
                  </a:lnTo>
                  <a:lnTo>
                    <a:pt x="61962" y="7972"/>
                  </a:lnTo>
                  <a:lnTo>
                    <a:pt x="101451" y="0"/>
                  </a:lnTo>
                  <a:lnTo>
                    <a:pt x="3394148" y="0"/>
                  </a:lnTo>
                  <a:lnTo>
                    <a:pt x="3432972" y="7722"/>
                  </a:lnTo>
                  <a:lnTo>
                    <a:pt x="3465885" y="29714"/>
                  </a:lnTo>
                  <a:lnTo>
                    <a:pt x="3487877" y="62627"/>
                  </a:lnTo>
                  <a:lnTo>
                    <a:pt x="3495600" y="101452"/>
                  </a:lnTo>
                  <a:lnTo>
                    <a:pt x="3495600" y="507247"/>
                  </a:lnTo>
                  <a:lnTo>
                    <a:pt x="3487627" y="546737"/>
                  </a:lnTo>
                  <a:lnTo>
                    <a:pt x="3465885" y="578985"/>
                  </a:lnTo>
                  <a:lnTo>
                    <a:pt x="3433637" y="600727"/>
                  </a:lnTo>
                  <a:lnTo>
                    <a:pt x="3394148" y="608699"/>
                  </a:lnTo>
                  <a:lnTo>
                    <a:pt x="101451" y="608699"/>
                  </a:lnTo>
                  <a:lnTo>
                    <a:pt x="61962" y="600727"/>
                  </a:lnTo>
                  <a:lnTo>
                    <a:pt x="29714" y="578985"/>
                  </a:lnTo>
                  <a:lnTo>
                    <a:pt x="7972" y="546737"/>
                  </a:lnTo>
                  <a:lnTo>
                    <a:pt x="0" y="507247"/>
                  </a:lnTo>
                  <a:lnTo>
                    <a:pt x="0" y="101452"/>
                  </a:lnTo>
                  <a:close/>
                </a:path>
              </a:pathLst>
            </a:custGeom>
            <a:ln w="9524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6710" y="1724325"/>
            <a:ext cx="13836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40" dirty="0">
                <a:solidFill>
                  <a:srgbClr val="F6F6F6"/>
                </a:solidFill>
                <a:latin typeface="Tahoma"/>
                <a:cs typeface="Tahoma"/>
              </a:rPr>
              <a:t>NLP</a:t>
            </a:r>
            <a:r>
              <a:rPr sz="1900" b="1" spc="-9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900" b="1" spc="-45" dirty="0">
                <a:solidFill>
                  <a:srgbClr val="F6F6F6"/>
                </a:solidFill>
                <a:latin typeface="Tahoma"/>
                <a:cs typeface="Tahoma"/>
              </a:rPr>
              <a:t>Project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7849" y="3404892"/>
            <a:ext cx="2301875" cy="608965"/>
          </a:xfrm>
          <a:custGeom>
            <a:avLst/>
            <a:gdLst/>
            <a:ahLst/>
            <a:cxnLst/>
            <a:rect l="l" t="t" r="r" b="b"/>
            <a:pathLst>
              <a:path w="2301875" h="608964">
                <a:moveTo>
                  <a:pt x="2199847" y="608699"/>
                </a:moveTo>
                <a:lnTo>
                  <a:pt x="101452" y="608699"/>
                </a:lnTo>
                <a:lnTo>
                  <a:pt x="61962" y="600727"/>
                </a:lnTo>
                <a:lnTo>
                  <a:pt x="29714" y="578985"/>
                </a:lnTo>
                <a:lnTo>
                  <a:pt x="7972" y="546737"/>
                </a:lnTo>
                <a:lnTo>
                  <a:pt x="0" y="507247"/>
                </a:lnTo>
                <a:lnTo>
                  <a:pt x="0" y="101452"/>
                </a:lnTo>
                <a:lnTo>
                  <a:pt x="7972" y="61962"/>
                </a:lnTo>
                <a:lnTo>
                  <a:pt x="29714" y="29714"/>
                </a:lnTo>
                <a:lnTo>
                  <a:pt x="61962" y="7972"/>
                </a:lnTo>
                <a:lnTo>
                  <a:pt x="101452" y="0"/>
                </a:lnTo>
                <a:lnTo>
                  <a:pt x="2199847" y="0"/>
                </a:lnTo>
                <a:lnTo>
                  <a:pt x="2238671" y="7722"/>
                </a:lnTo>
                <a:lnTo>
                  <a:pt x="2271585" y="29714"/>
                </a:lnTo>
                <a:lnTo>
                  <a:pt x="2293577" y="62628"/>
                </a:lnTo>
                <a:lnTo>
                  <a:pt x="2301300" y="101452"/>
                </a:lnTo>
                <a:lnTo>
                  <a:pt x="2301300" y="507247"/>
                </a:lnTo>
                <a:lnTo>
                  <a:pt x="2293327" y="546737"/>
                </a:lnTo>
                <a:lnTo>
                  <a:pt x="2271585" y="578985"/>
                </a:lnTo>
                <a:lnTo>
                  <a:pt x="2239337" y="600727"/>
                </a:lnTo>
                <a:lnTo>
                  <a:pt x="2199847" y="6086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4118" y="3550238"/>
            <a:ext cx="20662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rgbClr val="272528"/>
                </a:solidFill>
                <a:latin typeface="Tahoma"/>
                <a:cs typeface="Tahoma"/>
              </a:rPr>
              <a:t>Text</a:t>
            </a:r>
            <a:r>
              <a:rPr sz="1800" b="1" spc="-60" dirty="0">
                <a:solidFill>
                  <a:srgbClr val="27252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272528"/>
                </a:solidFill>
                <a:latin typeface="Tahoma"/>
                <a:cs typeface="Tahoma"/>
              </a:rPr>
              <a:t>Classification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41150" y="3404892"/>
            <a:ext cx="2385060" cy="608965"/>
          </a:xfrm>
          <a:custGeom>
            <a:avLst/>
            <a:gdLst/>
            <a:ahLst/>
            <a:cxnLst/>
            <a:rect l="l" t="t" r="r" b="b"/>
            <a:pathLst>
              <a:path w="2385059" h="608964">
                <a:moveTo>
                  <a:pt x="2283548" y="608699"/>
                </a:moveTo>
                <a:lnTo>
                  <a:pt x="101452" y="608699"/>
                </a:lnTo>
                <a:lnTo>
                  <a:pt x="61962" y="600727"/>
                </a:lnTo>
                <a:lnTo>
                  <a:pt x="29714" y="578985"/>
                </a:lnTo>
                <a:lnTo>
                  <a:pt x="7972" y="546737"/>
                </a:lnTo>
                <a:lnTo>
                  <a:pt x="0" y="507247"/>
                </a:lnTo>
                <a:lnTo>
                  <a:pt x="0" y="101452"/>
                </a:lnTo>
                <a:lnTo>
                  <a:pt x="7972" y="61962"/>
                </a:lnTo>
                <a:lnTo>
                  <a:pt x="29714" y="29714"/>
                </a:lnTo>
                <a:lnTo>
                  <a:pt x="61962" y="7972"/>
                </a:lnTo>
                <a:lnTo>
                  <a:pt x="101452" y="0"/>
                </a:lnTo>
                <a:lnTo>
                  <a:pt x="2283548" y="0"/>
                </a:lnTo>
                <a:lnTo>
                  <a:pt x="2322372" y="7722"/>
                </a:lnTo>
                <a:lnTo>
                  <a:pt x="2355285" y="29714"/>
                </a:lnTo>
                <a:lnTo>
                  <a:pt x="2377277" y="62628"/>
                </a:lnTo>
                <a:lnTo>
                  <a:pt x="2384999" y="101452"/>
                </a:lnTo>
                <a:lnTo>
                  <a:pt x="2384999" y="507247"/>
                </a:lnTo>
                <a:lnTo>
                  <a:pt x="2377027" y="546737"/>
                </a:lnTo>
                <a:lnTo>
                  <a:pt x="2355285" y="578985"/>
                </a:lnTo>
                <a:lnTo>
                  <a:pt x="2323038" y="600727"/>
                </a:lnTo>
                <a:lnTo>
                  <a:pt x="2283548" y="6086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38289" y="35502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rgbClr val="272528"/>
                </a:solidFill>
                <a:latin typeface="Tahoma"/>
                <a:cs typeface="Tahoma"/>
              </a:rPr>
              <a:t>Text</a:t>
            </a:r>
            <a:r>
              <a:rPr sz="1800" b="1" spc="-60" dirty="0">
                <a:solidFill>
                  <a:srgbClr val="272528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272528"/>
                </a:solidFill>
                <a:latin typeface="Tahoma"/>
                <a:cs typeface="Tahoma"/>
              </a:rPr>
              <a:t>Generation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37737" y="2181519"/>
            <a:ext cx="4827270" cy="1196975"/>
            <a:chOff x="2137737" y="2181519"/>
            <a:chExt cx="4827270" cy="1196975"/>
          </a:xfrm>
        </p:grpSpPr>
        <p:sp>
          <p:nvSpPr>
            <p:cNvPr id="12" name="object 12"/>
            <p:cNvSpPr/>
            <p:nvPr/>
          </p:nvSpPr>
          <p:spPr>
            <a:xfrm>
              <a:off x="4549081" y="2195807"/>
              <a:ext cx="16510" cy="504825"/>
            </a:xfrm>
            <a:custGeom>
              <a:avLst/>
              <a:gdLst/>
              <a:ahLst/>
              <a:cxnLst/>
              <a:rect l="l" t="t" r="r" b="b"/>
              <a:pathLst>
                <a:path w="16510" h="504825">
                  <a:moveTo>
                    <a:pt x="0" y="0"/>
                  </a:moveTo>
                  <a:lnTo>
                    <a:pt x="16052" y="504468"/>
                  </a:lnTo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48082" y="2683224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5">
                  <a:moveTo>
                    <a:pt x="17970" y="45930"/>
                  </a:moveTo>
                  <a:lnTo>
                    <a:pt x="0" y="1051"/>
                  </a:lnTo>
                  <a:lnTo>
                    <a:pt x="17051" y="17051"/>
                  </a:lnTo>
                  <a:lnTo>
                    <a:pt x="33051" y="0"/>
                  </a:lnTo>
                  <a:lnTo>
                    <a:pt x="17970" y="4593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48082" y="2683224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5">
                  <a:moveTo>
                    <a:pt x="17051" y="17051"/>
                  </a:moveTo>
                  <a:lnTo>
                    <a:pt x="0" y="1051"/>
                  </a:lnTo>
                  <a:lnTo>
                    <a:pt x="17970" y="45930"/>
                  </a:lnTo>
                  <a:lnTo>
                    <a:pt x="33051" y="0"/>
                  </a:lnTo>
                  <a:lnTo>
                    <a:pt x="17051" y="17051"/>
                  </a:lnTo>
                  <a:close/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64656" y="2796916"/>
              <a:ext cx="4769485" cy="538480"/>
            </a:xfrm>
            <a:custGeom>
              <a:avLst/>
              <a:gdLst/>
              <a:ahLst/>
              <a:cxnLst/>
              <a:rect l="l" t="t" r="r" b="b"/>
              <a:pathLst>
                <a:path w="4769484" h="538479">
                  <a:moveTo>
                    <a:pt x="2383859" y="3422"/>
                  </a:moveTo>
                  <a:lnTo>
                    <a:pt x="4768860" y="3422"/>
                  </a:lnTo>
                </a:path>
                <a:path w="4769484" h="538479">
                  <a:moveTo>
                    <a:pt x="0" y="3422"/>
                  </a:moveTo>
                  <a:lnTo>
                    <a:pt x="2384999" y="3422"/>
                  </a:lnTo>
                </a:path>
                <a:path w="4769484" h="538479">
                  <a:moveTo>
                    <a:pt x="4769007" y="0"/>
                  </a:moveTo>
                  <a:lnTo>
                    <a:pt x="4769007" y="538032"/>
                  </a:lnTo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7129" y="3318415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4" h="45720">
                  <a:moveTo>
                    <a:pt x="16533" y="45427"/>
                  </a:moveTo>
                  <a:lnTo>
                    <a:pt x="0" y="0"/>
                  </a:lnTo>
                  <a:lnTo>
                    <a:pt x="16533" y="16534"/>
                  </a:lnTo>
                  <a:lnTo>
                    <a:pt x="33068" y="0"/>
                  </a:lnTo>
                  <a:lnTo>
                    <a:pt x="16533" y="45427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17129" y="3318415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4" h="45720">
                  <a:moveTo>
                    <a:pt x="16533" y="16534"/>
                  </a:moveTo>
                  <a:lnTo>
                    <a:pt x="0" y="0"/>
                  </a:lnTo>
                  <a:lnTo>
                    <a:pt x="16533" y="45427"/>
                  </a:lnTo>
                  <a:lnTo>
                    <a:pt x="33068" y="0"/>
                  </a:lnTo>
                  <a:lnTo>
                    <a:pt x="16533" y="16534"/>
                  </a:lnTo>
                  <a:close/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8559" y="2796916"/>
              <a:ext cx="0" cy="538480"/>
            </a:xfrm>
            <a:custGeom>
              <a:avLst/>
              <a:gdLst/>
              <a:ahLst/>
              <a:cxnLst/>
              <a:rect l="l" t="t" r="r" b="b"/>
              <a:pathLst>
                <a:path h="538479">
                  <a:moveTo>
                    <a:pt x="0" y="0"/>
                  </a:moveTo>
                  <a:lnTo>
                    <a:pt x="0" y="538032"/>
                  </a:lnTo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52025" y="3318415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20">
                  <a:moveTo>
                    <a:pt x="16534" y="45427"/>
                  </a:moveTo>
                  <a:lnTo>
                    <a:pt x="0" y="0"/>
                  </a:lnTo>
                  <a:lnTo>
                    <a:pt x="16534" y="16534"/>
                  </a:lnTo>
                  <a:lnTo>
                    <a:pt x="33068" y="0"/>
                  </a:lnTo>
                  <a:lnTo>
                    <a:pt x="16534" y="45427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52025" y="3318415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20">
                  <a:moveTo>
                    <a:pt x="16534" y="16534"/>
                  </a:moveTo>
                  <a:lnTo>
                    <a:pt x="0" y="0"/>
                  </a:lnTo>
                  <a:lnTo>
                    <a:pt x="16534" y="45427"/>
                  </a:lnTo>
                  <a:lnTo>
                    <a:pt x="33068" y="0"/>
                  </a:lnTo>
                  <a:lnTo>
                    <a:pt x="16534" y="16534"/>
                  </a:lnTo>
                  <a:close/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z="3000" spc="-70" dirty="0"/>
              <a:t>NLP</a:t>
            </a:r>
            <a:r>
              <a:rPr sz="3000" spc="-180" dirty="0"/>
              <a:t> </a:t>
            </a:r>
            <a:r>
              <a:rPr sz="3000" spc="-30" dirty="0"/>
              <a:t>Projects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507048" y="4021030"/>
            <a:ext cx="2103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C8D8F0"/>
                </a:solidFill>
                <a:latin typeface="Tahoma"/>
                <a:cs typeface="Tahoma"/>
              </a:rPr>
              <a:t>Segregate</a:t>
            </a:r>
            <a:r>
              <a:rPr sz="1500" b="1" spc="-55" dirty="0">
                <a:solidFill>
                  <a:srgbClr val="C8D8F0"/>
                </a:solidFill>
                <a:latin typeface="Tahoma"/>
                <a:cs typeface="Tahoma"/>
              </a:rPr>
              <a:t> </a:t>
            </a:r>
            <a:r>
              <a:rPr sz="1500" b="1" spc="-40" dirty="0">
                <a:solidFill>
                  <a:srgbClr val="C8D8F0"/>
                </a:solidFill>
                <a:latin typeface="Tahoma"/>
                <a:cs typeface="Tahoma"/>
              </a:rPr>
              <a:t>texts</a:t>
            </a:r>
            <a:r>
              <a:rPr sz="1500" b="1" spc="-50" dirty="0">
                <a:solidFill>
                  <a:srgbClr val="C8D8F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C8D8F0"/>
                </a:solidFill>
                <a:latin typeface="Tahoma"/>
                <a:cs typeface="Tahoma"/>
              </a:rPr>
              <a:t>based </a:t>
            </a:r>
            <a:r>
              <a:rPr sz="1500" b="1" spc="-50" dirty="0">
                <a:solidFill>
                  <a:srgbClr val="C8D8F0"/>
                </a:solidFill>
                <a:latin typeface="Tahoma"/>
                <a:cs typeface="Tahoma"/>
              </a:rPr>
              <a:t>on</a:t>
            </a:r>
            <a:r>
              <a:rPr sz="1500" b="1" spc="-55" dirty="0">
                <a:solidFill>
                  <a:srgbClr val="C8D8F0"/>
                </a:solidFill>
                <a:latin typeface="Tahoma"/>
                <a:cs typeface="Tahoma"/>
              </a:rPr>
              <a:t> </a:t>
            </a:r>
            <a:r>
              <a:rPr sz="1500" b="1" spc="-40" dirty="0">
                <a:solidFill>
                  <a:srgbClr val="C8D8F0"/>
                </a:solidFill>
                <a:latin typeface="Tahoma"/>
                <a:cs typeface="Tahoma"/>
              </a:rPr>
              <a:t>the</a:t>
            </a:r>
            <a:r>
              <a:rPr sz="1500" b="1" spc="-50" dirty="0">
                <a:solidFill>
                  <a:srgbClr val="C8D8F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C8D8F0"/>
                </a:solidFill>
                <a:latin typeface="Tahoma"/>
                <a:cs typeface="Tahoma"/>
              </a:rPr>
              <a:t>content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99842" y="4020980"/>
            <a:ext cx="19005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 marR="5080" indent="-16129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C8D8F0"/>
                </a:solidFill>
                <a:latin typeface="Tahoma"/>
                <a:cs typeface="Tahoma"/>
              </a:rPr>
              <a:t>Generate</a:t>
            </a:r>
            <a:r>
              <a:rPr sz="1500" b="1" spc="-45" dirty="0">
                <a:solidFill>
                  <a:srgbClr val="C8D8F0"/>
                </a:solidFill>
                <a:latin typeface="Tahoma"/>
                <a:cs typeface="Tahoma"/>
              </a:rPr>
              <a:t> </a:t>
            </a:r>
            <a:r>
              <a:rPr sz="1500" b="1" spc="-65" dirty="0">
                <a:solidFill>
                  <a:srgbClr val="C8D8F0"/>
                </a:solidFill>
                <a:latin typeface="Tahoma"/>
                <a:cs typeface="Tahoma"/>
              </a:rPr>
              <a:t>text</a:t>
            </a:r>
            <a:r>
              <a:rPr sz="1500" b="1" spc="-40" dirty="0">
                <a:solidFill>
                  <a:srgbClr val="C8D8F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C8D8F0"/>
                </a:solidFill>
                <a:latin typeface="Tahoma"/>
                <a:cs typeface="Tahoma"/>
              </a:rPr>
              <a:t>based </a:t>
            </a:r>
            <a:r>
              <a:rPr sz="1500" b="1" spc="-50" dirty="0">
                <a:solidFill>
                  <a:srgbClr val="C8D8F0"/>
                </a:solidFill>
                <a:latin typeface="Tahoma"/>
                <a:cs typeface="Tahoma"/>
              </a:rPr>
              <a:t>on</a:t>
            </a:r>
            <a:r>
              <a:rPr sz="1500" b="1" spc="-60" dirty="0">
                <a:solidFill>
                  <a:srgbClr val="C8D8F0"/>
                </a:solidFill>
                <a:latin typeface="Tahoma"/>
                <a:cs typeface="Tahoma"/>
              </a:rPr>
              <a:t> </a:t>
            </a:r>
            <a:r>
              <a:rPr sz="1500" b="1" spc="-25" dirty="0">
                <a:solidFill>
                  <a:srgbClr val="C8D8F0"/>
                </a:solidFill>
                <a:latin typeface="Tahoma"/>
                <a:cs typeface="Tahoma"/>
              </a:rPr>
              <a:t>certain</a:t>
            </a:r>
            <a:r>
              <a:rPr sz="1500" b="1" spc="-55" dirty="0">
                <a:solidFill>
                  <a:srgbClr val="C8D8F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C8D8F0"/>
                </a:solidFill>
                <a:latin typeface="Tahoma"/>
                <a:cs typeface="Tahoma"/>
              </a:rPr>
              <a:t>inputs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61837" y="1184887"/>
            <a:ext cx="3267075" cy="3326129"/>
            <a:chOff x="4561837" y="1184887"/>
            <a:chExt cx="3267075" cy="3326129"/>
          </a:xfrm>
        </p:grpSpPr>
        <p:sp>
          <p:nvSpPr>
            <p:cNvPr id="6" name="object 6"/>
            <p:cNvSpPr/>
            <p:nvPr/>
          </p:nvSpPr>
          <p:spPr>
            <a:xfrm>
              <a:off x="4566599" y="1189649"/>
              <a:ext cx="10795" cy="3316604"/>
            </a:xfrm>
            <a:custGeom>
              <a:avLst/>
              <a:gdLst/>
              <a:ahLst/>
              <a:cxnLst/>
              <a:rect l="l" t="t" r="r" b="b"/>
              <a:pathLst>
                <a:path w="10795" h="3316604">
                  <a:moveTo>
                    <a:pt x="0" y="0"/>
                  </a:moveTo>
                  <a:lnTo>
                    <a:pt x="10799" y="3316499"/>
                  </a:lnTo>
                </a:path>
              </a:pathLst>
            </a:custGeom>
            <a:ln w="9524">
              <a:solidFill>
                <a:srgbClr val="99A5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85515" y="1276012"/>
              <a:ext cx="2531110" cy="427355"/>
            </a:xfrm>
            <a:custGeom>
              <a:avLst/>
              <a:gdLst/>
              <a:ahLst/>
              <a:cxnLst/>
              <a:rect l="l" t="t" r="r" b="b"/>
              <a:pathLst>
                <a:path w="2531109" h="427355">
                  <a:moveTo>
                    <a:pt x="2459298" y="427199"/>
                  </a:moveTo>
                  <a:lnTo>
                    <a:pt x="71201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1" y="0"/>
                  </a:lnTo>
                  <a:lnTo>
                    <a:pt x="2459298" y="0"/>
                  </a:lnTo>
                  <a:lnTo>
                    <a:pt x="2498801" y="11962"/>
                  </a:lnTo>
                  <a:lnTo>
                    <a:pt x="2525080" y="43953"/>
                  </a:lnTo>
                  <a:lnTo>
                    <a:pt x="2530500" y="71201"/>
                  </a:lnTo>
                  <a:lnTo>
                    <a:pt x="2530500" y="355998"/>
                  </a:lnTo>
                  <a:lnTo>
                    <a:pt x="2524904" y="383713"/>
                  </a:lnTo>
                  <a:lnTo>
                    <a:pt x="2509645" y="406345"/>
                  </a:lnTo>
                  <a:lnTo>
                    <a:pt x="2487013" y="421604"/>
                  </a:lnTo>
                  <a:lnTo>
                    <a:pt x="2459298" y="427199"/>
                  </a:lnTo>
                  <a:close/>
                </a:path>
              </a:pathLst>
            </a:custGeom>
            <a:solidFill>
              <a:srgbClr val="226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5515" y="1276012"/>
              <a:ext cx="2531110" cy="427355"/>
            </a:xfrm>
            <a:custGeom>
              <a:avLst/>
              <a:gdLst/>
              <a:ahLst/>
              <a:cxnLst/>
              <a:rect l="l" t="t" r="r" b="b"/>
              <a:pathLst>
                <a:path w="2531109" h="427355">
                  <a:moveTo>
                    <a:pt x="0" y="71201"/>
                  </a:move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1" y="0"/>
                  </a:lnTo>
                  <a:lnTo>
                    <a:pt x="2459298" y="0"/>
                  </a:lnTo>
                  <a:lnTo>
                    <a:pt x="2498801" y="11962"/>
                  </a:lnTo>
                  <a:lnTo>
                    <a:pt x="2525080" y="43953"/>
                  </a:lnTo>
                  <a:lnTo>
                    <a:pt x="2530500" y="71201"/>
                  </a:lnTo>
                  <a:lnTo>
                    <a:pt x="2530500" y="355998"/>
                  </a:lnTo>
                  <a:lnTo>
                    <a:pt x="2524904" y="383713"/>
                  </a:lnTo>
                  <a:lnTo>
                    <a:pt x="2509645" y="406345"/>
                  </a:lnTo>
                  <a:lnTo>
                    <a:pt x="2487013" y="421604"/>
                  </a:lnTo>
                  <a:lnTo>
                    <a:pt x="2459298" y="427199"/>
                  </a:lnTo>
                  <a:lnTo>
                    <a:pt x="71201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close/>
                </a:path>
              </a:pathLst>
            </a:custGeom>
            <a:ln w="25399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600545" y="1338736"/>
            <a:ext cx="1900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Tahoma"/>
                <a:cs typeface="Tahoma"/>
              </a:rPr>
              <a:t>2.</a:t>
            </a:r>
            <a:r>
              <a:rPr sz="1700" spc="4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6F6F6"/>
                </a:solidFill>
                <a:latin typeface="Tahoma"/>
                <a:cs typeface="Tahoma"/>
              </a:rPr>
              <a:t>Text</a:t>
            </a:r>
            <a:r>
              <a:rPr sz="1700" spc="4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spc="40" dirty="0">
                <a:solidFill>
                  <a:srgbClr val="F6F6F6"/>
                </a:solidFill>
                <a:latin typeface="Tahoma"/>
                <a:cs typeface="Tahoma"/>
              </a:rPr>
              <a:t>Generation</a:t>
            </a:r>
            <a:endParaRPr sz="17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94025" y="1276012"/>
            <a:ext cx="2531110" cy="427355"/>
            <a:chOff x="1294025" y="1276012"/>
            <a:chExt cx="2531110" cy="427355"/>
          </a:xfrm>
        </p:grpSpPr>
        <p:sp>
          <p:nvSpPr>
            <p:cNvPr id="12" name="object 12"/>
            <p:cNvSpPr/>
            <p:nvPr/>
          </p:nvSpPr>
          <p:spPr>
            <a:xfrm>
              <a:off x="1294025" y="1276012"/>
              <a:ext cx="2531110" cy="427355"/>
            </a:xfrm>
            <a:custGeom>
              <a:avLst/>
              <a:gdLst/>
              <a:ahLst/>
              <a:cxnLst/>
              <a:rect l="l" t="t" r="r" b="b"/>
              <a:pathLst>
                <a:path w="2531110" h="427355">
                  <a:moveTo>
                    <a:pt x="2459298" y="427199"/>
                  </a:moveTo>
                  <a:lnTo>
                    <a:pt x="71201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1" y="0"/>
                  </a:lnTo>
                  <a:lnTo>
                    <a:pt x="2459298" y="0"/>
                  </a:lnTo>
                  <a:lnTo>
                    <a:pt x="2498801" y="11962"/>
                  </a:lnTo>
                  <a:lnTo>
                    <a:pt x="2525080" y="43953"/>
                  </a:lnTo>
                  <a:lnTo>
                    <a:pt x="2530499" y="71201"/>
                  </a:lnTo>
                  <a:lnTo>
                    <a:pt x="2530499" y="355998"/>
                  </a:lnTo>
                  <a:lnTo>
                    <a:pt x="2524904" y="383713"/>
                  </a:lnTo>
                  <a:lnTo>
                    <a:pt x="2509645" y="406345"/>
                  </a:lnTo>
                  <a:lnTo>
                    <a:pt x="2487013" y="421604"/>
                  </a:lnTo>
                  <a:lnTo>
                    <a:pt x="2459298" y="427199"/>
                  </a:lnTo>
                  <a:close/>
                </a:path>
              </a:pathLst>
            </a:custGeom>
            <a:solidFill>
              <a:srgbClr val="226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4025" y="1276012"/>
              <a:ext cx="2531110" cy="427355"/>
            </a:xfrm>
            <a:custGeom>
              <a:avLst/>
              <a:gdLst/>
              <a:ahLst/>
              <a:cxnLst/>
              <a:rect l="l" t="t" r="r" b="b"/>
              <a:pathLst>
                <a:path w="2531110" h="427355">
                  <a:moveTo>
                    <a:pt x="0" y="71201"/>
                  </a:move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1" y="0"/>
                  </a:lnTo>
                  <a:lnTo>
                    <a:pt x="2459298" y="0"/>
                  </a:lnTo>
                  <a:lnTo>
                    <a:pt x="2498801" y="11962"/>
                  </a:lnTo>
                  <a:lnTo>
                    <a:pt x="2525080" y="43953"/>
                  </a:lnTo>
                  <a:lnTo>
                    <a:pt x="2530499" y="71201"/>
                  </a:lnTo>
                  <a:lnTo>
                    <a:pt x="2530499" y="355998"/>
                  </a:lnTo>
                  <a:lnTo>
                    <a:pt x="2524904" y="383713"/>
                  </a:lnTo>
                  <a:lnTo>
                    <a:pt x="2509645" y="406345"/>
                  </a:lnTo>
                  <a:lnTo>
                    <a:pt x="2487013" y="421604"/>
                  </a:lnTo>
                  <a:lnTo>
                    <a:pt x="2459298" y="427199"/>
                  </a:lnTo>
                  <a:lnTo>
                    <a:pt x="71201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close/>
                </a:path>
              </a:pathLst>
            </a:custGeom>
            <a:ln w="25399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09894" y="1338736"/>
            <a:ext cx="20986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35" dirty="0">
                <a:solidFill>
                  <a:srgbClr val="F6F6F6"/>
                </a:solidFill>
                <a:latin typeface="Tahoma"/>
                <a:cs typeface="Tahoma"/>
              </a:rPr>
              <a:t>1.</a:t>
            </a:r>
            <a:r>
              <a:rPr sz="1700" spc="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6F6F6"/>
                </a:solidFill>
                <a:latin typeface="Tahoma"/>
                <a:cs typeface="Tahoma"/>
              </a:rPr>
              <a:t>Text</a:t>
            </a:r>
            <a:r>
              <a:rPr sz="1700" spc="2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700" spc="60" dirty="0">
                <a:solidFill>
                  <a:srgbClr val="F6F6F6"/>
                </a:solidFill>
                <a:latin typeface="Tahoma"/>
                <a:cs typeface="Tahoma"/>
              </a:rPr>
              <a:t>Classification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1026" name="Picture 2" descr="Designing a Spam Filter with Ensemble Learning | by Pragati Baheti |  Heartbeat">
            <a:extLst>
              <a:ext uri="{FF2B5EF4-FFF2-40B4-BE49-F238E27FC236}">
                <a16:creationId xmlns:a16="http://schemas.microsoft.com/office/drawing/2014/main" id="{F8161686-1090-349B-3499-2C557307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2" y="2022057"/>
            <a:ext cx="3106571" cy="1702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039041-6A1E-1501-8B4F-E50CB6B783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326" y="2022057"/>
            <a:ext cx="3159585" cy="1635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533" y="1006078"/>
            <a:ext cx="8044815" cy="3654425"/>
          </a:xfrm>
          <a:custGeom>
            <a:avLst/>
            <a:gdLst/>
            <a:ahLst/>
            <a:cxnLst/>
            <a:rect l="l" t="t" r="r" b="b"/>
            <a:pathLst>
              <a:path w="8044815" h="3654425">
                <a:moveTo>
                  <a:pt x="0" y="189313"/>
                </a:moveTo>
                <a:lnTo>
                  <a:pt x="6762" y="138986"/>
                </a:lnTo>
                <a:lnTo>
                  <a:pt x="25846" y="93763"/>
                </a:lnTo>
                <a:lnTo>
                  <a:pt x="55448" y="55448"/>
                </a:lnTo>
                <a:lnTo>
                  <a:pt x="93763" y="25846"/>
                </a:lnTo>
                <a:lnTo>
                  <a:pt x="138986" y="6762"/>
                </a:lnTo>
                <a:lnTo>
                  <a:pt x="189313" y="0"/>
                </a:lnTo>
                <a:lnTo>
                  <a:pt x="7855336" y="0"/>
                </a:lnTo>
                <a:lnTo>
                  <a:pt x="7927783" y="14410"/>
                </a:lnTo>
                <a:lnTo>
                  <a:pt x="7989201" y="55448"/>
                </a:lnTo>
                <a:lnTo>
                  <a:pt x="8030239" y="116866"/>
                </a:lnTo>
                <a:lnTo>
                  <a:pt x="8044649" y="189313"/>
                </a:lnTo>
                <a:lnTo>
                  <a:pt x="8044649" y="3464686"/>
                </a:lnTo>
                <a:lnTo>
                  <a:pt x="8037887" y="3515013"/>
                </a:lnTo>
                <a:lnTo>
                  <a:pt x="8018802" y="3560236"/>
                </a:lnTo>
                <a:lnTo>
                  <a:pt x="7989201" y="3598551"/>
                </a:lnTo>
                <a:lnTo>
                  <a:pt x="7950886" y="3628153"/>
                </a:lnTo>
                <a:lnTo>
                  <a:pt x="7905663" y="3647237"/>
                </a:lnTo>
                <a:lnTo>
                  <a:pt x="7855336" y="3653999"/>
                </a:lnTo>
                <a:lnTo>
                  <a:pt x="189313" y="3653999"/>
                </a:lnTo>
                <a:lnTo>
                  <a:pt x="138986" y="3647237"/>
                </a:lnTo>
                <a:lnTo>
                  <a:pt x="93763" y="3628153"/>
                </a:lnTo>
                <a:lnTo>
                  <a:pt x="55448" y="3598551"/>
                </a:lnTo>
                <a:lnTo>
                  <a:pt x="25846" y="3560236"/>
                </a:lnTo>
                <a:lnTo>
                  <a:pt x="6762" y="3515013"/>
                </a:lnTo>
                <a:lnTo>
                  <a:pt x="0" y="3464686"/>
                </a:lnTo>
                <a:lnTo>
                  <a:pt x="0" y="189313"/>
                </a:lnTo>
                <a:close/>
              </a:path>
            </a:pathLst>
          </a:custGeom>
          <a:ln w="9524">
            <a:solidFill>
              <a:srgbClr val="9639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Techniques</a:t>
            </a:r>
            <a:r>
              <a:rPr spc="-160" dirty="0"/>
              <a:t> </a:t>
            </a:r>
            <a:r>
              <a:rPr spc="-85" dirty="0"/>
              <a:t>in</a:t>
            </a:r>
            <a:r>
              <a:rPr spc="-160" dirty="0"/>
              <a:t> </a:t>
            </a:r>
            <a:r>
              <a:rPr spc="-25" dirty="0"/>
              <a:t>NLP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17600" y="1986805"/>
            <a:ext cx="334835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solidFill>
                  <a:srgbClr val="F6F6F6"/>
                </a:solidFill>
                <a:latin typeface="Tahoma"/>
                <a:cs typeface="Tahoma"/>
              </a:rPr>
              <a:t>Common</a:t>
            </a:r>
            <a:r>
              <a:rPr sz="1500" b="1" spc="-5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500" b="1" spc="-25" dirty="0">
                <a:solidFill>
                  <a:srgbClr val="F6F6F6"/>
                </a:solidFill>
                <a:latin typeface="Tahoma"/>
                <a:cs typeface="Tahoma"/>
              </a:rPr>
              <a:t>Preprocessing</a:t>
            </a:r>
            <a:r>
              <a:rPr sz="1500" b="1" spc="-5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6F6F6"/>
                </a:solidFill>
                <a:latin typeface="Tahoma"/>
                <a:cs typeface="Tahoma"/>
              </a:rPr>
              <a:t>Techniques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0306" y="2902999"/>
            <a:ext cx="20707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F6F6F6"/>
                </a:solidFill>
                <a:latin typeface="Tahoma"/>
                <a:cs typeface="Tahoma"/>
              </a:rPr>
              <a:t>Advanced</a:t>
            </a:r>
            <a:r>
              <a:rPr sz="1500" b="1" spc="-8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6F6F6"/>
                </a:solidFill>
                <a:latin typeface="Tahoma"/>
                <a:cs typeface="Tahoma"/>
              </a:rPr>
              <a:t>Techniques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59049" y="1880611"/>
            <a:ext cx="689610" cy="1577340"/>
            <a:chOff x="2159049" y="1880611"/>
            <a:chExt cx="689610" cy="15773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9049" y="2768400"/>
              <a:ext cx="689374" cy="689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4812" y="1880611"/>
              <a:ext cx="489004" cy="489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533" y="1006078"/>
            <a:ext cx="8044815" cy="3654425"/>
          </a:xfrm>
          <a:custGeom>
            <a:avLst/>
            <a:gdLst/>
            <a:ahLst/>
            <a:cxnLst/>
            <a:rect l="l" t="t" r="r" b="b"/>
            <a:pathLst>
              <a:path w="8044815" h="3654425">
                <a:moveTo>
                  <a:pt x="0" y="189313"/>
                </a:moveTo>
                <a:lnTo>
                  <a:pt x="6762" y="138986"/>
                </a:lnTo>
                <a:lnTo>
                  <a:pt x="25846" y="93763"/>
                </a:lnTo>
                <a:lnTo>
                  <a:pt x="55448" y="55448"/>
                </a:lnTo>
                <a:lnTo>
                  <a:pt x="93763" y="25846"/>
                </a:lnTo>
                <a:lnTo>
                  <a:pt x="138986" y="6762"/>
                </a:lnTo>
                <a:lnTo>
                  <a:pt x="189313" y="0"/>
                </a:lnTo>
                <a:lnTo>
                  <a:pt x="7855336" y="0"/>
                </a:lnTo>
                <a:lnTo>
                  <a:pt x="7927783" y="14410"/>
                </a:lnTo>
                <a:lnTo>
                  <a:pt x="7989201" y="55448"/>
                </a:lnTo>
                <a:lnTo>
                  <a:pt x="8030239" y="116866"/>
                </a:lnTo>
                <a:lnTo>
                  <a:pt x="8044649" y="189313"/>
                </a:lnTo>
                <a:lnTo>
                  <a:pt x="8044649" y="3464686"/>
                </a:lnTo>
                <a:lnTo>
                  <a:pt x="8037887" y="3515013"/>
                </a:lnTo>
                <a:lnTo>
                  <a:pt x="8018802" y="3560236"/>
                </a:lnTo>
                <a:lnTo>
                  <a:pt x="7989201" y="3598551"/>
                </a:lnTo>
                <a:lnTo>
                  <a:pt x="7950886" y="3628153"/>
                </a:lnTo>
                <a:lnTo>
                  <a:pt x="7905663" y="3647237"/>
                </a:lnTo>
                <a:lnTo>
                  <a:pt x="7855336" y="3653999"/>
                </a:lnTo>
                <a:lnTo>
                  <a:pt x="189313" y="3653999"/>
                </a:lnTo>
                <a:lnTo>
                  <a:pt x="138986" y="3647237"/>
                </a:lnTo>
                <a:lnTo>
                  <a:pt x="93763" y="3628153"/>
                </a:lnTo>
                <a:lnTo>
                  <a:pt x="55448" y="3598551"/>
                </a:lnTo>
                <a:lnTo>
                  <a:pt x="25846" y="3560236"/>
                </a:lnTo>
                <a:lnTo>
                  <a:pt x="6762" y="3515013"/>
                </a:lnTo>
                <a:lnTo>
                  <a:pt x="0" y="3464686"/>
                </a:lnTo>
                <a:lnTo>
                  <a:pt x="0" y="189313"/>
                </a:lnTo>
                <a:close/>
              </a:path>
            </a:pathLst>
          </a:custGeom>
          <a:ln w="9524">
            <a:solidFill>
              <a:srgbClr val="9639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Techniques</a:t>
            </a:r>
            <a:r>
              <a:rPr spc="-160" dirty="0"/>
              <a:t> </a:t>
            </a:r>
            <a:r>
              <a:rPr spc="-85" dirty="0"/>
              <a:t>in</a:t>
            </a:r>
            <a:r>
              <a:rPr spc="-160" dirty="0"/>
              <a:t> </a:t>
            </a:r>
            <a:r>
              <a:rPr spc="-25" dirty="0"/>
              <a:t>NLP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17600" y="1908065"/>
            <a:ext cx="45142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F6F6F6"/>
                </a:solidFill>
                <a:latin typeface="Tahoma"/>
                <a:cs typeface="Tahoma"/>
              </a:rPr>
              <a:t>Common</a:t>
            </a:r>
            <a:r>
              <a:rPr sz="2000" b="1" spc="-11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F6F6F6"/>
                </a:solidFill>
                <a:latin typeface="Tahoma"/>
                <a:cs typeface="Tahoma"/>
              </a:rPr>
              <a:t>Preprocessing</a:t>
            </a:r>
            <a:r>
              <a:rPr sz="2000" b="1" spc="-10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F6F6F6"/>
                </a:solidFill>
                <a:latin typeface="Tahoma"/>
                <a:cs typeface="Tahoma"/>
              </a:rPr>
              <a:t>Techniques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53911" y="2894851"/>
            <a:ext cx="20707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F6F6F6"/>
                </a:solidFill>
                <a:latin typeface="Tahoma"/>
                <a:cs typeface="Tahoma"/>
              </a:rPr>
              <a:t>Advanced</a:t>
            </a:r>
            <a:r>
              <a:rPr sz="1500" b="1" spc="-8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6F6F6"/>
                </a:solidFill>
                <a:latin typeface="Tahoma"/>
                <a:cs typeface="Tahoma"/>
              </a:rPr>
              <a:t>Techniques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59049" y="1697446"/>
            <a:ext cx="689610" cy="1696720"/>
            <a:chOff x="2159049" y="1697446"/>
            <a:chExt cx="689610" cy="16967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9049" y="2768399"/>
              <a:ext cx="643935" cy="6256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052" y="1697446"/>
              <a:ext cx="689374" cy="689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/>
              <a:t>Common</a:t>
            </a:r>
            <a:r>
              <a:rPr sz="3000" spc="-140" dirty="0"/>
              <a:t> </a:t>
            </a:r>
            <a:r>
              <a:rPr sz="3000" spc="-20" dirty="0"/>
              <a:t>Preprocessing</a:t>
            </a:r>
            <a:r>
              <a:rPr sz="3000" spc="-140" dirty="0"/>
              <a:t> </a:t>
            </a:r>
            <a:r>
              <a:rPr sz="3000" spc="-10" dirty="0"/>
              <a:t>Techniques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347250" y="1690990"/>
            <a:ext cx="37814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F6F6F6"/>
                </a:solidFill>
                <a:latin typeface="Tahoma"/>
                <a:cs typeface="Tahoma"/>
              </a:rPr>
              <a:t>Break</a:t>
            </a:r>
            <a:r>
              <a:rPr sz="2000" spc="-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6F6F6"/>
                </a:solidFill>
                <a:latin typeface="Tahoma"/>
                <a:cs typeface="Tahoma"/>
              </a:rPr>
              <a:t>text</a:t>
            </a:r>
            <a:r>
              <a:rPr sz="2000" dirty="0">
                <a:solidFill>
                  <a:srgbClr val="F6F6F6"/>
                </a:solidFill>
                <a:latin typeface="Tahoma"/>
                <a:cs typeface="Tahoma"/>
              </a:rPr>
              <a:t> into</a:t>
            </a:r>
            <a:r>
              <a:rPr sz="2000" spc="-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6F6F6"/>
                </a:solidFill>
                <a:latin typeface="Tahoma"/>
                <a:cs typeface="Tahoma"/>
              </a:rPr>
              <a:t>individual</a:t>
            </a:r>
            <a:r>
              <a:rPr sz="200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6F6F6"/>
                </a:solidFill>
                <a:latin typeface="Tahoma"/>
                <a:cs typeface="Tahoma"/>
              </a:rPr>
              <a:t>words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875" y="1624525"/>
            <a:ext cx="652199" cy="6521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86062" y="2656962"/>
            <a:ext cx="1203325" cy="541020"/>
            <a:chOff x="1286062" y="2656962"/>
            <a:chExt cx="1203325" cy="541020"/>
          </a:xfrm>
        </p:grpSpPr>
        <p:sp>
          <p:nvSpPr>
            <p:cNvPr id="8" name="object 8"/>
            <p:cNvSpPr/>
            <p:nvPr/>
          </p:nvSpPr>
          <p:spPr>
            <a:xfrm>
              <a:off x="1290824" y="2661724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1104898" y="530999"/>
                  </a:move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8" y="0"/>
                  </a:lnTo>
                  <a:lnTo>
                    <a:pt x="1153999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8" y="530999"/>
                  </a:lnTo>
                  <a:close/>
                </a:path>
              </a:pathLst>
            </a:custGeom>
            <a:solidFill>
              <a:srgbClr val="226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0824" y="2661724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0" y="88501"/>
                  </a:move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8" y="0"/>
                  </a:lnTo>
                  <a:lnTo>
                    <a:pt x="1153999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8" y="530999"/>
                  </a:ln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close/>
                </a:path>
              </a:pathLst>
            </a:custGeom>
            <a:ln w="9524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72669" y="2802638"/>
            <a:ext cx="4298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F6F6F6"/>
                </a:solidFill>
                <a:latin typeface="Tahoma"/>
                <a:cs typeface="Tahoma"/>
              </a:rPr>
              <a:t>Cats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70537" y="2651837"/>
            <a:ext cx="1203325" cy="541020"/>
            <a:chOff x="3970537" y="2651837"/>
            <a:chExt cx="1203325" cy="541020"/>
          </a:xfrm>
        </p:grpSpPr>
        <p:sp>
          <p:nvSpPr>
            <p:cNvPr id="12" name="object 12"/>
            <p:cNvSpPr/>
            <p:nvPr/>
          </p:nvSpPr>
          <p:spPr>
            <a:xfrm>
              <a:off x="3975299" y="2656600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1104897" y="530999"/>
                  </a:move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7" y="0"/>
                  </a:lnTo>
                  <a:lnTo>
                    <a:pt x="1153999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7" y="530999"/>
                  </a:lnTo>
                  <a:close/>
                </a:path>
              </a:pathLst>
            </a:custGeom>
            <a:solidFill>
              <a:srgbClr val="226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75299" y="2656600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0" y="88501"/>
                  </a:move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7" y="0"/>
                  </a:lnTo>
                  <a:lnTo>
                    <a:pt x="1153999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7" y="530999"/>
                  </a:ln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close/>
                </a:path>
              </a:pathLst>
            </a:custGeom>
            <a:ln w="9524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42156" y="2797512"/>
            <a:ext cx="459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F6F6F6"/>
                </a:solidFill>
                <a:latin typeface="Tahoma"/>
                <a:cs typeface="Tahoma"/>
              </a:rPr>
              <a:t>dogs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28300" y="2651837"/>
            <a:ext cx="1203325" cy="541020"/>
            <a:chOff x="2628300" y="2651837"/>
            <a:chExt cx="1203325" cy="541020"/>
          </a:xfrm>
        </p:grpSpPr>
        <p:sp>
          <p:nvSpPr>
            <p:cNvPr id="16" name="object 16"/>
            <p:cNvSpPr/>
            <p:nvPr/>
          </p:nvSpPr>
          <p:spPr>
            <a:xfrm>
              <a:off x="2633062" y="2656600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1104897" y="530999"/>
                  </a:move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7" y="0"/>
                  </a:lnTo>
                  <a:lnTo>
                    <a:pt x="1153999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7" y="530999"/>
                  </a:lnTo>
                  <a:close/>
                </a:path>
              </a:pathLst>
            </a:custGeom>
            <a:solidFill>
              <a:srgbClr val="226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33062" y="2656600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0" y="88501"/>
                  </a:move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7" y="0"/>
                  </a:lnTo>
                  <a:lnTo>
                    <a:pt x="1153999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7" y="530999"/>
                  </a:ln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close/>
                </a:path>
              </a:pathLst>
            </a:custGeom>
            <a:ln w="9524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053810" y="2797512"/>
            <a:ext cx="352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6F6F6"/>
                </a:solidFill>
                <a:latin typeface="Tahoma"/>
                <a:cs typeface="Tahoma"/>
              </a:rPr>
              <a:t>and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12774" y="2656962"/>
            <a:ext cx="1203325" cy="541020"/>
            <a:chOff x="5312774" y="2656962"/>
            <a:chExt cx="1203325" cy="541020"/>
          </a:xfrm>
        </p:grpSpPr>
        <p:sp>
          <p:nvSpPr>
            <p:cNvPr id="20" name="object 20"/>
            <p:cNvSpPr/>
            <p:nvPr/>
          </p:nvSpPr>
          <p:spPr>
            <a:xfrm>
              <a:off x="5317537" y="2661724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1104897" y="530999"/>
                  </a:move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7" y="0"/>
                  </a:lnTo>
                  <a:lnTo>
                    <a:pt x="1153999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7" y="530999"/>
                  </a:lnTo>
                  <a:close/>
                </a:path>
              </a:pathLst>
            </a:custGeom>
            <a:solidFill>
              <a:srgbClr val="226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17537" y="2661724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0" y="88501"/>
                  </a:move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7" y="0"/>
                  </a:lnTo>
                  <a:lnTo>
                    <a:pt x="1153999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7" y="530999"/>
                  </a:ln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close/>
                </a:path>
              </a:pathLst>
            </a:custGeom>
            <a:ln w="9524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762834" y="2802638"/>
            <a:ext cx="3028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6F6F6"/>
                </a:solidFill>
                <a:latin typeface="Tahoma"/>
                <a:cs typeface="Tahoma"/>
              </a:rPr>
              <a:t>are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655012" y="2651837"/>
            <a:ext cx="1203325" cy="541020"/>
            <a:chOff x="6655012" y="2651837"/>
            <a:chExt cx="1203325" cy="541020"/>
          </a:xfrm>
        </p:grpSpPr>
        <p:sp>
          <p:nvSpPr>
            <p:cNvPr id="24" name="object 24"/>
            <p:cNvSpPr/>
            <p:nvPr/>
          </p:nvSpPr>
          <p:spPr>
            <a:xfrm>
              <a:off x="6659774" y="2656600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1104898" y="530999"/>
                  </a:move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8" y="0"/>
                  </a:lnTo>
                  <a:lnTo>
                    <a:pt x="1153998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8" y="530999"/>
                  </a:lnTo>
                  <a:close/>
                </a:path>
              </a:pathLst>
            </a:custGeom>
            <a:solidFill>
              <a:srgbClr val="226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59774" y="2656600"/>
              <a:ext cx="1193800" cy="531495"/>
            </a:xfrm>
            <a:custGeom>
              <a:avLst/>
              <a:gdLst/>
              <a:ahLst/>
              <a:cxnLst/>
              <a:rect l="l" t="t" r="r" b="b"/>
              <a:pathLst>
                <a:path w="1193800" h="531494">
                  <a:moveTo>
                    <a:pt x="0" y="88501"/>
                  </a:moveTo>
                  <a:lnTo>
                    <a:pt x="6954" y="54052"/>
                  </a:lnTo>
                  <a:lnTo>
                    <a:pt x="25921" y="25921"/>
                  </a:lnTo>
                  <a:lnTo>
                    <a:pt x="54052" y="6954"/>
                  </a:lnTo>
                  <a:lnTo>
                    <a:pt x="88501" y="0"/>
                  </a:lnTo>
                  <a:lnTo>
                    <a:pt x="1104898" y="0"/>
                  </a:lnTo>
                  <a:lnTo>
                    <a:pt x="1153998" y="14869"/>
                  </a:lnTo>
                  <a:lnTo>
                    <a:pt x="1186663" y="54633"/>
                  </a:lnTo>
                  <a:lnTo>
                    <a:pt x="1193399" y="88501"/>
                  </a:lnTo>
                  <a:lnTo>
                    <a:pt x="1193399" y="442498"/>
                  </a:lnTo>
                  <a:lnTo>
                    <a:pt x="1186445" y="476947"/>
                  </a:lnTo>
                  <a:lnTo>
                    <a:pt x="1167478" y="505078"/>
                  </a:lnTo>
                  <a:lnTo>
                    <a:pt x="1139347" y="524045"/>
                  </a:lnTo>
                  <a:lnTo>
                    <a:pt x="1104898" y="530999"/>
                  </a:lnTo>
                  <a:lnTo>
                    <a:pt x="88501" y="530999"/>
                  </a:lnTo>
                  <a:lnTo>
                    <a:pt x="54052" y="524045"/>
                  </a:lnTo>
                  <a:lnTo>
                    <a:pt x="25921" y="505078"/>
                  </a:lnTo>
                  <a:lnTo>
                    <a:pt x="6954" y="476947"/>
                  </a:lnTo>
                  <a:lnTo>
                    <a:pt x="0" y="442498"/>
                  </a:lnTo>
                  <a:lnTo>
                    <a:pt x="0" y="88501"/>
                  </a:lnTo>
                  <a:close/>
                </a:path>
              </a:pathLst>
            </a:custGeom>
            <a:ln w="9524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50706" y="2797512"/>
            <a:ext cx="412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F6F6F6"/>
                </a:solidFill>
                <a:latin typeface="Tahoma"/>
                <a:cs typeface="Tahoma"/>
              </a:rPr>
              <a:t>pets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/>
              <a:t>Common</a:t>
            </a:r>
            <a:r>
              <a:rPr sz="3000" spc="-140" dirty="0"/>
              <a:t> </a:t>
            </a:r>
            <a:r>
              <a:rPr sz="3000" spc="-20" dirty="0"/>
              <a:t>Preprocessing</a:t>
            </a:r>
            <a:r>
              <a:rPr sz="3000" spc="-140" dirty="0"/>
              <a:t> </a:t>
            </a:r>
            <a:r>
              <a:rPr sz="3000" spc="-10" dirty="0"/>
              <a:t>Techniques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341100" y="1253179"/>
            <a:ext cx="1903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5"/>
              </a:spcBef>
            </a:pPr>
            <a:endParaRPr sz="1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Break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text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into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individual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6F6F6"/>
                </a:solidFill>
                <a:latin typeface="Tahoma"/>
                <a:cs typeface="Tahoma"/>
              </a:rPr>
              <a:t>words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0225" y="2034577"/>
            <a:ext cx="5368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0" dirty="0">
                <a:solidFill>
                  <a:srgbClr val="F6F6F6"/>
                </a:solidFill>
                <a:latin typeface="Tahoma"/>
                <a:cs typeface="Tahoma"/>
              </a:rPr>
              <a:t>Removal</a:t>
            </a:r>
            <a:r>
              <a:rPr sz="2000" spc="-4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6F6F6"/>
                </a:solidFill>
                <a:latin typeface="Tahoma"/>
                <a:cs typeface="Tahoma"/>
              </a:rPr>
              <a:t>of</a:t>
            </a:r>
            <a:r>
              <a:rPr sz="2000" spc="-4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6F6F6"/>
                </a:solidFill>
                <a:latin typeface="Tahoma"/>
                <a:cs typeface="Tahoma"/>
              </a:rPr>
              <a:t>stop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6F6F6"/>
                </a:solidFill>
                <a:latin typeface="Tahoma"/>
                <a:cs typeface="Tahoma"/>
              </a:rPr>
              <a:t>words</a:t>
            </a:r>
            <a:r>
              <a:rPr sz="2000" spc="-4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6F6F6"/>
                </a:solidFill>
                <a:latin typeface="Tahoma"/>
                <a:cs typeface="Tahoma"/>
              </a:rPr>
              <a:t>like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F6F6F6"/>
                </a:solidFill>
                <a:latin typeface="Tahoma"/>
                <a:cs typeface="Tahoma"/>
              </a:rPr>
              <a:t>“a”,</a:t>
            </a:r>
            <a:r>
              <a:rPr sz="2000" spc="-4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6F6F6"/>
                </a:solidFill>
                <a:latin typeface="Tahoma"/>
                <a:cs typeface="Tahoma"/>
              </a:rPr>
              <a:t>“the”,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6F6F6"/>
                </a:solidFill>
                <a:latin typeface="Tahoma"/>
                <a:cs typeface="Tahoma"/>
              </a:rPr>
              <a:t>“is”</a:t>
            </a:r>
            <a:r>
              <a:rPr sz="2000" spc="-4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6F6F6"/>
                </a:solidFill>
                <a:latin typeface="Tahoma"/>
                <a:cs typeface="Tahoma"/>
              </a:rPr>
              <a:t>etc.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875" y="1929325"/>
            <a:ext cx="652199" cy="652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675" y="1361843"/>
            <a:ext cx="218874" cy="218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9050" y="2555200"/>
            <a:ext cx="4867499" cy="19112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/>
              <a:t>Common</a:t>
            </a:r>
            <a:r>
              <a:rPr sz="3000" spc="-140" dirty="0"/>
              <a:t> </a:t>
            </a:r>
            <a:r>
              <a:rPr sz="3000" spc="-20" dirty="0"/>
              <a:t>Preprocessing</a:t>
            </a:r>
            <a:r>
              <a:rPr sz="3000" spc="-140" dirty="0"/>
              <a:t> </a:t>
            </a:r>
            <a:r>
              <a:rPr sz="3000" spc="-10" dirty="0"/>
              <a:t>Techniques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340225" y="1268169"/>
            <a:ext cx="2697480" cy="679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5"/>
              </a:spcBef>
            </a:pPr>
            <a:endParaRPr sz="1000" dirty="0">
              <a:latin typeface="Tahoma"/>
              <a:cs typeface="Tahoma"/>
            </a:endParaRPr>
          </a:p>
          <a:p>
            <a:pPr marL="13335">
              <a:lnSpc>
                <a:spcPct val="100000"/>
              </a:lnSpc>
            </a:pP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Break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text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into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individual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6F6F6"/>
                </a:solidFill>
                <a:latin typeface="Tahoma"/>
                <a:cs typeface="Tahoma"/>
              </a:rPr>
              <a:t>words</a:t>
            </a:r>
            <a:endParaRPr sz="1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Removal</a:t>
            </a:r>
            <a:r>
              <a:rPr sz="1000" spc="6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of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stop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words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like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6F6F6"/>
                </a:solidFill>
                <a:latin typeface="Tahoma"/>
                <a:cs typeface="Tahoma"/>
              </a:rPr>
              <a:t>“a”,</a:t>
            </a:r>
            <a:r>
              <a:rPr sz="1000" spc="6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6F6F6"/>
                </a:solidFill>
                <a:latin typeface="Tahoma"/>
                <a:cs typeface="Tahoma"/>
              </a:rPr>
              <a:t>“the”,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“is”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6F6F6"/>
                </a:solidFill>
                <a:latin typeface="Tahoma"/>
                <a:cs typeface="Tahoma"/>
              </a:rPr>
              <a:t>etc.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7250" y="2452990"/>
            <a:ext cx="34531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F6F6F6"/>
                </a:solidFill>
                <a:latin typeface="Tahoma"/>
                <a:cs typeface="Tahoma"/>
              </a:rPr>
              <a:t>Convert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6F6F6"/>
                </a:solidFill>
                <a:latin typeface="Tahoma"/>
                <a:cs typeface="Tahoma"/>
              </a:rPr>
              <a:t>all</a:t>
            </a:r>
            <a:r>
              <a:rPr sz="2000" spc="-3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6F6F6"/>
                </a:solidFill>
                <a:latin typeface="Tahoma"/>
                <a:cs typeface="Tahoma"/>
              </a:rPr>
              <a:t>text</a:t>
            </a:r>
            <a:r>
              <a:rPr sz="2000" spc="-3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6F6F6"/>
                </a:solidFill>
                <a:latin typeface="Tahoma"/>
                <a:cs typeface="Tahoma"/>
              </a:rPr>
              <a:t>to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6F6F6"/>
                </a:solidFill>
                <a:latin typeface="Tahoma"/>
                <a:cs typeface="Tahoma"/>
              </a:rPr>
              <a:t>lowercase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875" y="2310325"/>
            <a:ext cx="652199" cy="652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675" y="1369717"/>
            <a:ext cx="218874" cy="218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675" y="1745577"/>
            <a:ext cx="218874" cy="218874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769087" y="3091237"/>
          <a:ext cx="3577590" cy="1217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8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b="1" spc="-25" dirty="0">
                          <a:solidFill>
                            <a:srgbClr val="F6F6F6"/>
                          </a:solidFill>
                          <a:latin typeface="Tahoma"/>
                          <a:cs typeface="Tahoma"/>
                        </a:rPr>
                        <a:t>RAW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F6F6F6"/>
                      </a:solidFill>
                      <a:prstDash val="solid"/>
                    </a:lnL>
                    <a:lnR w="28575">
                      <a:solidFill>
                        <a:srgbClr val="F6F6F6"/>
                      </a:solidFill>
                      <a:prstDash val="solid"/>
                    </a:lnR>
                    <a:lnT w="28575">
                      <a:solidFill>
                        <a:srgbClr val="F6F6F6"/>
                      </a:solidFill>
                      <a:prstDash val="solid"/>
                    </a:lnT>
                    <a:lnB w="28575">
                      <a:solidFill>
                        <a:srgbClr val="F6F6F6"/>
                      </a:solidFill>
                      <a:prstDash val="solid"/>
                    </a:lnB>
                    <a:solidFill>
                      <a:srgbClr val="2261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b="1" spc="-10" dirty="0">
                          <a:solidFill>
                            <a:srgbClr val="F6F6F6"/>
                          </a:solidFill>
                          <a:latin typeface="Tahoma"/>
                          <a:cs typeface="Tahoma"/>
                        </a:rPr>
                        <a:t>Lowercase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F6F6F6"/>
                      </a:solidFill>
                      <a:prstDash val="solid"/>
                    </a:lnL>
                    <a:lnR w="28575">
                      <a:solidFill>
                        <a:srgbClr val="F6F6F6"/>
                      </a:solidFill>
                      <a:prstDash val="solid"/>
                    </a:lnR>
                    <a:lnT w="28575">
                      <a:solidFill>
                        <a:srgbClr val="F6F6F6"/>
                      </a:solidFill>
                      <a:prstDash val="solid"/>
                    </a:lnT>
                    <a:lnB w="28575">
                      <a:solidFill>
                        <a:srgbClr val="F6F6F6"/>
                      </a:solidFill>
                      <a:prstDash val="solid"/>
                    </a:lnB>
                    <a:solidFill>
                      <a:srgbClr val="226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722630" marR="715645" indent="-63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Cat </a:t>
                      </a:r>
                      <a:r>
                        <a:rPr sz="1400" spc="-5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CAT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cAt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F6F6F6"/>
                      </a:solidFill>
                      <a:prstDash val="solid"/>
                    </a:lnL>
                    <a:lnR w="28575">
                      <a:solidFill>
                        <a:srgbClr val="F6F6F6"/>
                      </a:solidFill>
                      <a:prstDash val="solid"/>
                    </a:lnR>
                    <a:lnT w="28575">
                      <a:solidFill>
                        <a:srgbClr val="F6F6F6"/>
                      </a:solidFill>
                      <a:prstDash val="solid"/>
                    </a:lnT>
                    <a:lnB w="28575">
                      <a:solidFill>
                        <a:srgbClr val="F6F6F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cat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2710" marB="0">
                    <a:lnL w="28575">
                      <a:solidFill>
                        <a:srgbClr val="F6F6F6"/>
                      </a:solidFill>
                      <a:prstDash val="solid"/>
                    </a:lnL>
                    <a:lnR w="28575">
                      <a:solidFill>
                        <a:srgbClr val="F6F6F6"/>
                      </a:solidFill>
                      <a:prstDash val="solid"/>
                    </a:lnR>
                    <a:lnT w="28575">
                      <a:solidFill>
                        <a:srgbClr val="F6F6F6"/>
                      </a:solidFill>
                      <a:prstDash val="solid"/>
                    </a:lnT>
                    <a:lnB w="28575">
                      <a:solidFill>
                        <a:srgbClr val="F6F6F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/>
              <a:t>Common</a:t>
            </a:r>
            <a:r>
              <a:rPr sz="3000" spc="-140" dirty="0"/>
              <a:t> </a:t>
            </a:r>
            <a:r>
              <a:rPr sz="3000" spc="-20" dirty="0"/>
              <a:t>Preprocessing</a:t>
            </a:r>
            <a:r>
              <a:rPr sz="3000" spc="-140" dirty="0"/>
              <a:t> </a:t>
            </a:r>
            <a:r>
              <a:rPr sz="3000" spc="-10" dirty="0"/>
              <a:t>Techniques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675" y="1213599"/>
            <a:ext cx="218874" cy="2188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0225" y="1268169"/>
            <a:ext cx="2697480" cy="122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Count</a:t>
            </a:r>
            <a:r>
              <a:rPr sz="1000" spc="11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of</a:t>
            </a:r>
            <a:r>
              <a:rPr sz="1000" spc="11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total</a:t>
            </a:r>
            <a:r>
              <a:rPr sz="1000" spc="11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6F6F6"/>
                </a:solidFill>
                <a:latin typeface="Tahoma"/>
                <a:cs typeface="Tahoma"/>
              </a:rPr>
              <a:t>occurance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000">
              <a:latin typeface="Tahoma"/>
              <a:cs typeface="Tahoma"/>
            </a:endParaRPr>
          </a:p>
          <a:p>
            <a:pPr marL="13335">
              <a:lnSpc>
                <a:spcPct val="100000"/>
              </a:lnSpc>
            </a:pP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Break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text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into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individual</a:t>
            </a:r>
            <a:r>
              <a:rPr sz="1000" spc="1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6F6F6"/>
                </a:solidFill>
                <a:latin typeface="Tahoma"/>
                <a:cs typeface="Tahoma"/>
              </a:rPr>
              <a:t>words</a:t>
            </a:r>
            <a:endParaRPr sz="1000">
              <a:latin typeface="Tahoma"/>
              <a:cs typeface="Tahoma"/>
            </a:endParaRPr>
          </a:p>
          <a:p>
            <a:pPr marL="13335" marR="5080" indent="-1270">
              <a:lnSpc>
                <a:spcPct val="231900"/>
              </a:lnSpc>
            </a:pP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Removal</a:t>
            </a:r>
            <a:r>
              <a:rPr sz="1000" spc="6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of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stop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words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like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6F6F6"/>
                </a:solidFill>
                <a:latin typeface="Tahoma"/>
                <a:cs typeface="Tahoma"/>
              </a:rPr>
              <a:t>“a”,</a:t>
            </a:r>
            <a:r>
              <a:rPr sz="1000" spc="6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6F6F6"/>
                </a:solidFill>
                <a:latin typeface="Tahoma"/>
                <a:cs typeface="Tahoma"/>
              </a:rPr>
              <a:t>“the”,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“is”</a:t>
            </a:r>
            <a:r>
              <a:rPr sz="1000" spc="6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6F6F6"/>
                </a:solidFill>
                <a:latin typeface="Tahoma"/>
                <a:cs typeface="Tahoma"/>
              </a:rPr>
              <a:t>etc. </a:t>
            </a:r>
            <a:r>
              <a:rPr sz="1000" spc="45" dirty="0">
                <a:solidFill>
                  <a:srgbClr val="F6F6F6"/>
                </a:solidFill>
                <a:latin typeface="Tahoma"/>
                <a:cs typeface="Tahoma"/>
              </a:rPr>
              <a:t>Convert</a:t>
            </a:r>
            <a:r>
              <a:rPr sz="1000" spc="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all</a:t>
            </a:r>
            <a:r>
              <a:rPr sz="1000" spc="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text</a:t>
            </a:r>
            <a:r>
              <a:rPr sz="1000" spc="2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6F6F6"/>
                </a:solidFill>
                <a:latin typeface="Tahoma"/>
                <a:cs typeface="Tahoma"/>
              </a:rPr>
              <a:t>to</a:t>
            </a:r>
            <a:r>
              <a:rPr sz="1000" spc="2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6F6F6"/>
                </a:solidFill>
                <a:latin typeface="Tahoma"/>
                <a:cs typeface="Tahoma"/>
              </a:rPr>
              <a:t>lowercase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875" y="2615125"/>
            <a:ext cx="652199" cy="652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41100" y="2677990"/>
            <a:ext cx="5491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5" dirty="0">
                <a:solidFill>
                  <a:srgbClr val="F6F6F6"/>
                </a:solidFill>
                <a:latin typeface="Tahoma"/>
                <a:cs typeface="Tahoma"/>
              </a:rPr>
              <a:t>Reduce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6F6F6"/>
                </a:solidFill>
                <a:latin typeface="Tahoma"/>
                <a:cs typeface="Tahoma"/>
              </a:rPr>
              <a:t>words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6F6F6"/>
                </a:solidFill>
                <a:latin typeface="Tahoma"/>
                <a:cs typeface="Tahoma"/>
              </a:rPr>
              <a:t>to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6F6F6"/>
                </a:solidFill>
                <a:latin typeface="Tahoma"/>
                <a:cs typeface="Tahoma"/>
              </a:rPr>
              <a:t>their</a:t>
            </a:r>
            <a:r>
              <a:rPr sz="2000" spc="-3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6F6F6"/>
                </a:solidFill>
                <a:latin typeface="Tahoma"/>
                <a:cs typeface="Tahoma"/>
              </a:rPr>
              <a:t>root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6F6F6"/>
                </a:solidFill>
                <a:latin typeface="Tahoma"/>
                <a:cs typeface="Tahoma"/>
              </a:rPr>
              <a:t>form</a:t>
            </a:r>
            <a:r>
              <a:rPr sz="2000" spc="-35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6F6F6"/>
                </a:solidFill>
                <a:latin typeface="Tahoma"/>
                <a:cs typeface="Tahoma"/>
              </a:rPr>
              <a:t>called</a:t>
            </a:r>
            <a:r>
              <a:rPr sz="2000" spc="-30" dirty="0">
                <a:solidFill>
                  <a:srgbClr val="F6F6F6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6F6F6"/>
                </a:solidFill>
                <a:latin typeface="Tahoma"/>
                <a:cs typeface="Tahoma"/>
              </a:rPr>
              <a:t>lemma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675" y="1602062"/>
            <a:ext cx="218874" cy="218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675" y="1955437"/>
            <a:ext cx="218874" cy="218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675" y="2328924"/>
            <a:ext cx="218874" cy="218874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769087" y="3210462"/>
          <a:ext cx="3682365" cy="1443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8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3124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35" dirty="0">
                          <a:solidFill>
                            <a:srgbClr val="F6F6F6"/>
                          </a:solidFill>
                          <a:latin typeface="Tahoma"/>
                          <a:cs typeface="Tahoma"/>
                        </a:rPr>
                        <a:t>Original </a:t>
                      </a:r>
                      <a:r>
                        <a:rPr sz="1400" b="1" spc="-20" dirty="0">
                          <a:solidFill>
                            <a:srgbClr val="F6F6F6"/>
                          </a:solidFill>
                          <a:latin typeface="Tahoma"/>
                          <a:cs typeface="Tahoma"/>
                        </a:rPr>
                        <a:t>word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F6F6F6"/>
                      </a:solidFill>
                      <a:prstDash val="solid"/>
                    </a:lnL>
                    <a:lnR w="28575">
                      <a:solidFill>
                        <a:srgbClr val="F6F6F6"/>
                      </a:solidFill>
                      <a:prstDash val="solid"/>
                    </a:lnR>
                    <a:lnT w="28575">
                      <a:solidFill>
                        <a:srgbClr val="F6F6F6"/>
                      </a:solidFill>
                      <a:prstDash val="solid"/>
                    </a:lnT>
                    <a:lnB w="28575">
                      <a:solidFill>
                        <a:srgbClr val="F6F6F6"/>
                      </a:solidFill>
                      <a:prstDash val="solid"/>
                    </a:lnB>
                    <a:solidFill>
                      <a:srgbClr val="2261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35" dirty="0">
                          <a:solidFill>
                            <a:srgbClr val="F6F6F6"/>
                          </a:solidFill>
                          <a:latin typeface="Tahoma"/>
                          <a:cs typeface="Tahoma"/>
                        </a:rPr>
                        <a:t>Lemmatized</a:t>
                      </a:r>
                      <a:r>
                        <a:rPr sz="1400" b="1" spc="-15" dirty="0">
                          <a:solidFill>
                            <a:srgbClr val="F6F6F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6F6F6"/>
                          </a:solidFill>
                          <a:latin typeface="Tahoma"/>
                          <a:cs typeface="Tahoma"/>
                        </a:rPr>
                        <a:t>word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F6F6F6"/>
                      </a:solidFill>
                      <a:prstDash val="solid"/>
                    </a:lnL>
                    <a:lnR w="28575">
                      <a:solidFill>
                        <a:srgbClr val="F6F6F6"/>
                      </a:solidFill>
                      <a:prstDash val="solid"/>
                    </a:lnR>
                    <a:lnT w="28575">
                      <a:solidFill>
                        <a:srgbClr val="F6F6F6"/>
                      </a:solidFill>
                      <a:prstDash val="solid"/>
                    </a:lnT>
                    <a:lnB w="28575">
                      <a:solidFill>
                        <a:srgbClr val="F6F6F6"/>
                      </a:solidFill>
                      <a:prstDash val="solid"/>
                    </a:lnB>
                    <a:solidFill>
                      <a:srgbClr val="226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685">
                <a:tc>
                  <a:txBody>
                    <a:bodyPr/>
                    <a:lstStyle/>
                    <a:p>
                      <a:pPr marL="546735" marR="53911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trouble troubling Troubled troubles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F6F6F6"/>
                      </a:solidFill>
                      <a:prstDash val="solid"/>
                    </a:lnL>
                    <a:lnR w="28575">
                      <a:solidFill>
                        <a:srgbClr val="F6F6F6"/>
                      </a:solidFill>
                      <a:prstDash val="solid"/>
                    </a:lnR>
                    <a:lnT w="28575">
                      <a:solidFill>
                        <a:srgbClr val="F6F6F6"/>
                      </a:solidFill>
                      <a:prstDash val="solid"/>
                    </a:lnT>
                    <a:lnB w="28575">
                      <a:solidFill>
                        <a:srgbClr val="F6F6F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F6F6F6"/>
                          </a:solidFill>
                          <a:latin typeface="Arial MT"/>
                          <a:cs typeface="Arial MT"/>
                        </a:rPr>
                        <a:t>trouble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99390" marB="0">
                    <a:lnL w="28575">
                      <a:solidFill>
                        <a:srgbClr val="F6F6F6"/>
                      </a:solidFill>
                      <a:prstDash val="solid"/>
                    </a:lnL>
                    <a:lnR w="28575">
                      <a:solidFill>
                        <a:srgbClr val="F6F6F6"/>
                      </a:solidFill>
                      <a:prstDash val="solid"/>
                    </a:lnR>
                    <a:lnT w="28575">
                      <a:solidFill>
                        <a:srgbClr val="F6F6F6"/>
                      </a:solidFill>
                      <a:prstDash val="solid"/>
                    </a:lnT>
                    <a:lnB w="28575">
                      <a:solidFill>
                        <a:srgbClr val="F6F6F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268</Words>
  <Application>Microsoft Office PowerPoint</Application>
  <PresentationFormat>On-screen Show (16:9)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MT</vt:lpstr>
      <vt:lpstr>Calibri</vt:lpstr>
      <vt:lpstr>Tahoma</vt:lpstr>
      <vt:lpstr>Times New Roman</vt:lpstr>
      <vt:lpstr>Office Theme</vt:lpstr>
      <vt:lpstr>PowerPoint Presentation</vt:lpstr>
      <vt:lpstr>Natural Language Processing</vt:lpstr>
      <vt:lpstr>NLP Projects</vt:lpstr>
      <vt:lpstr>Techniques in NLP</vt:lpstr>
      <vt:lpstr>Techniques in NLP</vt:lpstr>
      <vt:lpstr>Common Preprocessing Techniques</vt:lpstr>
      <vt:lpstr>Common Preprocessing Techniques</vt:lpstr>
      <vt:lpstr>Common Preprocessing Techniques</vt:lpstr>
      <vt:lpstr>Common Preprocessing Techniques</vt:lpstr>
      <vt:lpstr>Techniques in NLP</vt:lpstr>
      <vt:lpstr>1. Name Entity Recognition</vt:lpstr>
      <vt:lpstr>2. Word Embeddings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M1 V2</dc:title>
  <dc:creator>pinak ai</dc:creator>
  <cp:lastModifiedBy>pinak ai</cp:lastModifiedBy>
  <cp:revision>2</cp:revision>
  <dcterms:created xsi:type="dcterms:W3CDTF">2024-12-17T00:29:52Z</dcterms:created>
  <dcterms:modified xsi:type="dcterms:W3CDTF">2024-12-17T00:38:01Z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2024-12-17T00:00:00Z</vt:filetime>
  </property>
  <property fmtid="{D5CDD505-2E9C-101B-9397-08002B2CF9AE}" pid="3" name="Creator">
    <vt:lpwstr>Google</vt:lpwstr>
  </property>
  <property fmtid="{D5CDD505-2E9C-101B-9397-08002B2CF9AE}" pid="4" name="LastSaved">
    <vt:filetime>2024-12-17T00:00:00Z</vt:filetime>
  </property>
</Properties>
</file>